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565D1DD6_EB0D744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omments/modernComment_565D1DF3_CB3F907E.xml" ContentType="application/vnd.ms-powerpoint.comments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comments/modernComment_13C_37747397.xml" ContentType="application/vnd.ms-powerpoint.comments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5.xml" ContentType="application/vnd.openxmlformats-officedocument.presentationml.notesSlide+xml"/>
  <Override PartName="/ppt/comments/modernComment_565D1DE6_CB4E1797.xml" ContentType="application/vnd.ms-powerpoint.comments+xml"/>
  <Override PartName="/ppt/comments/modernComment_102_5CF96A71.xml" ContentType="application/vnd.ms-powerpoint.comments+xml"/>
  <Override PartName="/ppt/comments/modernComment_565D1DE4_FF48E54F.xml" ContentType="application/vnd.ms-powerpoint.comments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4.xml" ContentType="application/vnd.openxmlformats-officedocument.drawingml.chart+xml"/>
  <Override PartName="/ppt/comments/modernComment_101_8129E5FA.xml" ContentType="application/vnd.ms-powerpoint.comments+xml"/>
  <Override PartName="/ppt/comments/modernComment_565D1DDF_2D01562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49"/>
  </p:notesMasterIdLst>
  <p:handoutMasterIdLst>
    <p:handoutMasterId r:id="rId50"/>
  </p:handoutMasterIdLst>
  <p:sldIdLst>
    <p:sldId id="1448943063" r:id="rId5"/>
    <p:sldId id="4498" r:id="rId6"/>
    <p:sldId id="1448943072" r:id="rId7"/>
    <p:sldId id="1448943062" r:id="rId8"/>
    <p:sldId id="342" r:id="rId9"/>
    <p:sldId id="259" r:id="rId10"/>
    <p:sldId id="1448943073" r:id="rId11"/>
    <p:sldId id="1448943080" r:id="rId12"/>
    <p:sldId id="1448943079" r:id="rId13"/>
    <p:sldId id="1448943085" r:id="rId14"/>
    <p:sldId id="1448943095" r:id="rId15"/>
    <p:sldId id="1448943086" r:id="rId16"/>
    <p:sldId id="256" r:id="rId17"/>
    <p:sldId id="1448943094" r:id="rId18"/>
    <p:sldId id="322" r:id="rId19"/>
    <p:sldId id="312" r:id="rId20"/>
    <p:sldId id="260" r:id="rId21"/>
    <p:sldId id="2147473278" r:id="rId22"/>
    <p:sldId id="4493" r:id="rId23"/>
    <p:sldId id="1448943070" r:id="rId24"/>
    <p:sldId id="1448943091" r:id="rId25"/>
    <p:sldId id="1448943092" r:id="rId26"/>
    <p:sldId id="1448943089" r:id="rId27"/>
    <p:sldId id="1448943093" r:id="rId28"/>
    <p:sldId id="341" r:id="rId29"/>
    <p:sldId id="305" r:id="rId30"/>
    <p:sldId id="301" r:id="rId31"/>
    <p:sldId id="311" r:id="rId32"/>
    <p:sldId id="1448943088" r:id="rId33"/>
    <p:sldId id="316" r:id="rId34"/>
    <p:sldId id="317" r:id="rId35"/>
    <p:sldId id="1448943087" r:id="rId36"/>
    <p:sldId id="1448943069" r:id="rId37"/>
    <p:sldId id="1448943077" r:id="rId38"/>
    <p:sldId id="1448943078" r:id="rId39"/>
    <p:sldId id="1448943090" r:id="rId40"/>
    <p:sldId id="258" r:id="rId41"/>
    <p:sldId id="1448943076" r:id="rId42"/>
    <p:sldId id="1448943084" r:id="rId43"/>
    <p:sldId id="257" r:id="rId44"/>
    <p:sldId id="1448943082" r:id="rId45"/>
    <p:sldId id="1448943083" r:id="rId46"/>
    <p:sldId id="1448943071" r:id="rId47"/>
    <p:sldId id="1448943075" r:id="rId48"/>
  </p:sldIdLst>
  <p:sldSz cx="12192000" cy="6858000"/>
  <p:notesSz cx="6858000" cy="9144000"/>
  <p:embeddedFontLs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Light" panose="00000400000000000000" pitchFamily="2" charset="0"/>
      <p:regular r:id="rId55"/>
      <p:italic r:id="rId56"/>
    </p:embeddedFont>
    <p:embeddedFont>
      <p:font typeface="Montserrat Medium" panose="00000600000000000000" pitchFamily="2" charset="0"/>
      <p:regular r:id="rId57"/>
      <p:italic r:id="rId58"/>
    </p:embeddedFont>
    <p:embeddedFont>
      <p:font typeface="Montserrat SemiBold" panose="00000700000000000000" pitchFamily="2" charset="0"/>
      <p:regular r:id="rId59"/>
      <p:bold r:id="rId60"/>
      <p:italic r:id="rId61"/>
      <p:boldItalic r:id="rId62"/>
    </p:embeddedFont>
    <p:embeddedFont>
      <p:font typeface="Nunito Sans" panose="020F0502020204030204" pitchFamily="2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12EB0E-3C49-F74C-AA23-3208A27A4E60}" name="Lesnefsky, Warren" initials="WL" userId="S::Warren.Lesnefsky@cotiviti.com::4e79a77a-57f7-4898-bc6a-5e138943e248" providerId="AD"/>
  <p188:author id="{FF37EF16-4888-9DC7-3251-5E1C6D29965E}" name="Neema, Pranay" initials="PN" userId="S::pranay.neema@cotiviti.com::4ab9390c-89ab-4350-ba16-daf0c5406a04" providerId="AD"/>
  <p188:author id="{10819538-A79B-40B1-639F-641E1DAEFBB3}" name="Waibel, Beth" initials="BW" userId="S::beth.waibel@cotiviti.com::7d27d961-0df1-4ff5-bfc5-fdbcbb0972a3" providerId="AD"/>
  <p188:author id="{B5781461-7C3A-502F-BDD8-E7AB1CF843C0}" name="Hawley, Matthew" initials="HM" userId="S::matthew.hawley@cotiviti.com::54e282e0-22bd-412b-a61a-11fd9ad0b815" providerId="AD"/>
  <p188:author id="{F45651D0-FD12-C282-5CEC-89E601FF4D39}" name="Kuruva, Janardhan" initials="KJ" userId="S::janardhan.kuruva@cotiviti.com::7ce688c4-0749-4702-aafa-84fde3b732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79D3"/>
    <a:srgbClr val="BAA5E4"/>
    <a:srgbClr val="FFF3FA"/>
    <a:srgbClr val="FFE7F5"/>
    <a:srgbClr val="EAE4F6"/>
    <a:srgbClr val="DA7F29"/>
    <a:srgbClr val="E1832A"/>
    <a:srgbClr val="E6862B"/>
    <a:srgbClr val="EC8A2C"/>
    <a:srgbClr val="199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7A277-9D0E-47E6-AB72-101778455333}" v="1472" dt="2025-10-09T02:08:17.714"/>
    <p1510:client id="{5C9D92E0-53BA-40D0-BE8D-D60DD0846A4C}" v="1294" dt="2025-10-09T01:57:02.186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3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1.xml"/><Relationship Id="rId61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4534730894837"/>
          <c:y val="0.21126538460644656"/>
          <c:w val="0.55167022381562358"/>
          <c:h val="0.5820585933855944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9E-49B6-88CB-4C39019D45A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9E-49B6-88CB-4C39019D45AE}"/>
              </c:ext>
            </c:extLst>
          </c:dPt>
          <c:cat>
            <c:strRef>
              <c:f>Sheet1!$B$2:$B$3</c:f>
              <c:strCache>
                <c:ptCount val="2"/>
                <c:pt idx="0">
                  <c:v>%Remaining</c:v>
                </c:pt>
                <c:pt idx="1">
                  <c:v>%Completed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 formatCode="0%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9E-49B6-88CB-4C39019D4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9534430401493725E-2"/>
          <c:y val="0.85588325808890098"/>
          <c:w val="0.82806998002269905"/>
          <c:h val="8.508978372163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55333710867793"/>
          <c:y val="0.20703030303030304"/>
          <c:w val="0.79465068114205339"/>
          <c:h val="0.5747878787878788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TX1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86E33E-89CB-481A-BBEE-12CD9AD27957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(38K)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9DA-412F-96AE-A81E6511EE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0.65160189169007598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DA-412F-96AE-A81E6511EE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IL1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bg1"/>
                        </a:solidFill>
                      </a:rPr>
                      <a:t>27%(15K)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9DA-412F-96AE-A81E6511EE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0.27161042563026699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DA-412F-96AE-A81E6511EE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OK1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599807142854926E-2"/>
                  <c:y val="0.232445768754896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4%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9DA-412F-96AE-A81E6511EE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4.4412047078903401E-2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DA-412F-96AE-A81E6511EE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NM1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062950896933268E-2"/>
                  <c:y val="-0.15792889917421146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3%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9DA-412F-96AE-A81E6511EE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2.5157344522277102E-2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DA-412F-96AE-A81E6511EE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MT1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7110665444533085E-2"/>
                  <c:y val="-0.1889968793396301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9DA-412F-96AE-A81E6511EE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Sheet1!$F$2</c:f>
              <c:numCache>
                <c:formatCode>0.00%</c:formatCode>
                <c:ptCount val="1"/>
                <c:pt idx="0">
                  <c:v>7.2182910784766904E-3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DA-412F-96AE-A81E6511E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Estimated Savings</a:t>
            </a:r>
            <a:r>
              <a:rPr lang="en-US" sz="1400" baseline="0"/>
              <a:t> by Rule categories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7282015909667396"/>
          <c:y val="0.1141406179785545"/>
          <c:w val="0.47182258393876653"/>
          <c:h val="0.8448354296794268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ADJ_SAVINGS_AMNT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335118A-D68C-49CD-B8C8-21F2A243066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F1B1-4D16-8E17-779A9AE6958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7125B68-B7DD-4BF9-87F4-7B8A80E5C7C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1B1-4D16-8E17-779A9AE6958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8CDB4F7-6408-4193-8E75-31D5402C816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1B1-4D16-8E17-779A9AE6958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2DE9223-88EF-49AB-B94C-3FBB805D05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1B1-4D16-8E17-779A9AE6958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78D774D-FE88-4C7F-82C3-434010E3206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1B1-4D16-8E17-779A9AE6958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4892FB8-EC9B-43A7-B75D-78E69E93CF7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1B1-4D16-8E17-779A9AE6958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34BD90C-AFDE-41DE-B370-93CB429FE10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1B1-4D16-8E17-779A9AE6958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075A6F6-FFEF-4EA7-93CF-8EEA4C98361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1B1-4D16-8E17-779A9AE6958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52522CCB-04BF-4A28-82B6-747190153CE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1B1-4D16-8E17-779A9AE6958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D21C9AD-94E3-4814-8F34-A8BDBE956B9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1B1-4D16-8E17-779A9AE6958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401E7DD-5EA6-4255-8D55-967BECE5C26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1-4D16-8E17-779A9AE695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GSP - Coding Validation:Surgery/EM:Post-Op:090</c:v>
                </c:pt>
                <c:pt idx="2">
                  <c:v>Global Surgery:CMS Surgery/Surgery:Post-Op:010</c:v>
                </c:pt>
                <c:pt idx="3">
                  <c:v>Global Surgery:Surgery/EM:Post-Op:090</c:v>
                </c:pt>
                <c:pt idx="4">
                  <c:v>Global Surgery:Surgery/EM:Pre-Op:090</c:v>
                </c:pt>
                <c:pt idx="5">
                  <c:v>Global Surgery:CMS Surgery/Surgery:Post-Op:090</c:v>
                </c:pt>
                <c:pt idx="6">
                  <c:v>OB:Global:Date Range Deny</c:v>
                </c:pt>
                <c:pt idx="7">
                  <c:v>GSP - Coding Validation:CMS Surgery / Surgery:Post-Op:010</c:v>
                </c:pt>
                <c:pt idx="8">
                  <c:v>CCI:NCCI:Table-Based:Col1/Col2</c:v>
                </c:pt>
                <c:pt idx="9">
                  <c:v>GSP - Coding Validation:CMS Surgery / Surgery:Post-Op:090</c:v>
                </c:pt>
                <c:pt idx="10">
                  <c:v>CCI Coding Validation:NCCI:Narrative:Col 1/Col 2</c:v>
                </c:pt>
              </c:strCache>
            </c:strRef>
          </c:cat>
          <c:val>
            <c:numRef>
              <c:f>Sheet1!$B$2:$B$12</c:f>
              <c:numCache>
                <c:formatCode>0.00</c:formatCode>
                <c:ptCount val="11"/>
                <c:pt idx="0" formatCode="General">
                  <c:v>616432.04</c:v>
                </c:pt>
                <c:pt idx="1">
                  <c:v>90947.540000000212</c:v>
                </c:pt>
                <c:pt idx="2">
                  <c:v>103338.18000000004</c:v>
                </c:pt>
                <c:pt idx="3">
                  <c:v>110550.72999999985</c:v>
                </c:pt>
                <c:pt idx="4">
                  <c:v>118840.87000000004</c:v>
                </c:pt>
                <c:pt idx="5">
                  <c:v>396553.71999999962</c:v>
                </c:pt>
                <c:pt idx="6">
                  <c:v>451538.98999999987</c:v>
                </c:pt>
                <c:pt idx="7">
                  <c:v>833464.45</c:v>
                </c:pt>
                <c:pt idx="8">
                  <c:v>1217597.3900000043</c:v>
                </c:pt>
                <c:pt idx="9" formatCode="General">
                  <c:v>1748142.78</c:v>
                </c:pt>
                <c:pt idx="10" formatCode="General">
                  <c:v>1790191.58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Sheet1!$C$2:$C$12</c15:f>
                <c15:dlblRangeCache>
                  <c:ptCount val="11"/>
                  <c:pt idx="0">
                    <c:v>$616.7k(8%)</c:v>
                  </c:pt>
                  <c:pt idx="1">
                    <c:v>$90.9k (1%)</c:v>
                  </c:pt>
                  <c:pt idx="2">
                    <c:v>$103.4k (1%)</c:v>
                  </c:pt>
                  <c:pt idx="3">
                    <c:v>$110.5k (1%)</c:v>
                  </c:pt>
                  <c:pt idx="4">
                    <c:v>$118.8k (2%)</c:v>
                  </c:pt>
                  <c:pt idx="5">
                    <c:v>$396.5k (5%)</c:v>
                  </c:pt>
                  <c:pt idx="6">
                    <c:v>$451.5k (6%)</c:v>
                  </c:pt>
                  <c:pt idx="7">
                    <c:v>$833.4k (11%)</c:v>
                  </c:pt>
                  <c:pt idx="8">
                    <c:v>$1.2M (16%)</c:v>
                  </c:pt>
                  <c:pt idx="9">
                    <c:v>$1.7M (23%)</c:v>
                  </c:pt>
                  <c:pt idx="10">
                    <c:v>$1.8M (24%)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FD16-4066-8719-1B915D9BF8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GSP - Coding Validation:Surgery/EM:Post-Op:090</c:v>
                </c:pt>
                <c:pt idx="2">
                  <c:v>Global Surgery:CMS Surgery/Surgery:Post-Op:010</c:v>
                </c:pt>
                <c:pt idx="3">
                  <c:v>Global Surgery:Surgery/EM:Post-Op:090</c:v>
                </c:pt>
                <c:pt idx="4">
                  <c:v>Global Surgery:Surgery/EM:Pre-Op:090</c:v>
                </c:pt>
                <c:pt idx="5">
                  <c:v>Global Surgery:CMS Surgery/Surgery:Post-Op:090</c:v>
                </c:pt>
                <c:pt idx="6">
                  <c:v>OB:Global:Date Range Deny</c:v>
                </c:pt>
                <c:pt idx="7">
                  <c:v>GSP - Coding Validation:CMS Surgery / Surgery:Post-Op:010</c:v>
                </c:pt>
                <c:pt idx="8">
                  <c:v>CCI:NCCI:Table-Based:Col1/Col2</c:v>
                </c:pt>
                <c:pt idx="9">
                  <c:v>GSP - Coding Validation:CMS Surgery / Surgery:Post-Op:090</c:v>
                </c:pt>
                <c:pt idx="10">
                  <c:v>CCI Coding Validation:NCCI:Narrative:Col 1/Col 2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0%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6-4066-8719-1B915D9BF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97"/>
        <c:axId val="1627617839"/>
        <c:axId val="1627617359"/>
      </c:barChart>
      <c:catAx>
        <c:axId val="1627617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617359"/>
        <c:crosses val="autoZero"/>
        <c:auto val="1"/>
        <c:lblAlgn val="ctr"/>
        <c:lblOffset val="100"/>
        <c:noMultiLvlLbl val="0"/>
      </c:catAx>
      <c:valAx>
        <c:axId val="16276173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7617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91004327813561E-2"/>
          <c:y val="0.11466013219215082"/>
          <c:w val="0.92843983813943531"/>
          <c:h val="0.714809340980042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Clumitative_savings 2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Sheet1!$B$2:$B$16</c:f>
              <c:numCache>
                <c:formatCode>"$"#,##0.00</c:formatCode>
                <c:ptCount val="15"/>
                <c:pt idx="0" formatCode="General">
                  <c:v>0</c:v>
                </c:pt>
                <c:pt idx="1">
                  <c:v>337485.97999999637</c:v>
                </c:pt>
                <c:pt idx="2">
                  <c:v>751613.8499999959</c:v>
                </c:pt>
                <c:pt idx="3">
                  <c:v>1063107.7999999959</c:v>
                </c:pt>
                <c:pt idx="4">
                  <c:v>1286439.9199999962</c:v>
                </c:pt>
                <c:pt idx="5">
                  <c:v>1475749.0599999959</c:v>
                </c:pt>
                <c:pt idx="6">
                  <c:v>1653112.0599999961</c:v>
                </c:pt>
                <c:pt idx="7">
                  <c:v>1816742.9399999962</c:v>
                </c:pt>
                <c:pt idx="8">
                  <c:v>1967822.1599999962</c:v>
                </c:pt>
                <c:pt idx="9">
                  <c:v>2153820.4099999964</c:v>
                </c:pt>
                <c:pt idx="10">
                  <c:v>3520060.1999999909</c:v>
                </c:pt>
                <c:pt idx="11">
                  <c:v>4312036.4299999932</c:v>
                </c:pt>
                <c:pt idx="12">
                  <c:v>5477403.3199999975</c:v>
                </c:pt>
                <c:pt idx="13">
                  <c:v>5933664.379999998</c:v>
                </c:pt>
                <c:pt idx="14">
                  <c:v>6746657.0399999991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4-490C-8458-C4390AE18E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Sum of ADJ_SAVINGS_AMNT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3357716924683183E-3"/>
                  <c:y val="-5.9609918793219974E-2"/>
                </c:manualLayout>
              </c:layout>
              <c:tx>
                <c:rich>
                  <a:bodyPr/>
                  <a:lstStyle/>
                  <a:p>
                    <a:fld id="{AC639D2E-E3CD-4F51-8E85-40BA9527A9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47F-4C9B-A3B4-C3F430A000C9}"/>
                </c:ext>
              </c:extLst>
            </c:dLbl>
            <c:dLbl>
              <c:idx val="1"/>
              <c:layout>
                <c:manualLayout>
                  <c:x val="1.1678418298829648E-3"/>
                  <c:y val="-5.7126172176835813E-2"/>
                </c:manualLayout>
              </c:layout>
              <c:tx>
                <c:rich>
                  <a:bodyPr/>
                  <a:lstStyle/>
                  <a:p>
                    <a:fld id="{C61D7BB7-62A5-45BD-A349-9FC555DE120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147F-4C9B-A3B4-C3F430A000C9}"/>
                </c:ext>
              </c:extLst>
            </c:dLbl>
            <c:dLbl>
              <c:idx val="2"/>
              <c:layout>
                <c:manualLayout>
                  <c:x val="3.5036135223512829E-3"/>
                  <c:y val="-6.2093665409604135E-2"/>
                </c:manualLayout>
              </c:layout>
              <c:tx>
                <c:rich>
                  <a:bodyPr/>
                  <a:lstStyle/>
                  <a:p>
                    <a:fld id="{2226ABE9-A606-4EA6-B17A-41AC793B3B3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147F-4C9B-A3B4-C3F430A000C9}"/>
                </c:ext>
              </c:extLst>
            </c:dLbl>
            <c:dLbl>
              <c:idx val="3"/>
              <c:layout>
                <c:manualLayout>
                  <c:x val="2.3357716924683183E-3"/>
                  <c:y val="-6.7061158642372359E-2"/>
                </c:manualLayout>
              </c:layout>
              <c:tx>
                <c:rich>
                  <a:bodyPr/>
                  <a:lstStyle/>
                  <a:p>
                    <a:fld id="{BABF9AA8-25B8-463C-8AC9-5DEE48F4BF9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147F-4C9B-A3B4-C3F430A000C9}"/>
                </c:ext>
              </c:extLst>
            </c:dLbl>
            <c:dLbl>
              <c:idx val="4"/>
              <c:layout>
                <c:manualLayout>
                  <c:x val="2.3357716924682771E-3"/>
                  <c:y val="-6.954490525875652E-2"/>
                </c:manualLayout>
              </c:layout>
              <c:tx>
                <c:rich>
                  <a:bodyPr/>
                  <a:lstStyle/>
                  <a:p>
                    <a:fld id="{1BB7AA77-F3F5-40B8-B711-0AFE332899A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147F-4C9B-A3B4-C3F430A000C9}"/>
                </c:ext>
              </c:extLst>
            </c:dLbl>
            <c:dLbl>
              <c:idx val="5"/>
              <c:layout>
                <c:manualLayout>
                  <c:x val="2.3855982020200865E-3"/>
                  <c:y val="-8.8645779227154026E-2"/>
                </c:manualLayout>
              </c:layout>
              <c:tx>
                <c:rich>
                  <a:bodyPr/>
                  <a:lstStyle/>
                  <a:p>
                    <a:fld id="{84911CB2-7F97-4395-B098-F9847748001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147F-4C9B-A3B4-C3F430A000C9}"/>
                </c:ext>
              </c:extLst>
            </c:dLbl>
            <c:dLbl>
              <c:idx val="6"/>
              <c:layout>
                <c:manualLayout>
                  <c:x val="2.3574833921192568E-3"/>
                  <c:y val="-8.3053263438632896E-2"/>
                </c:manualLayout>
              </c:layout>
              <c:tx>
                <c:rich>
                  <a:bodyPr/>
                  <a:lstStyle/>
                  <a:p>
                    <a:fld id="{EDC0C7F9-D4D7-487F-A839-069B8E3ADA0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147F-4C9B-A3B4-C3F430A000C9}"/>
                </c:ext>
              </c:extLst>
            </c:dLbl>
            <c:dLbl>
              <c:idx val="7"/>
              <c:layout>
                <c:manualLayout>
                  <c:x val="0"/>
                  <c:y val="-5.7126172176835716E-2"/>
                </c:manualLayout>
              </c:layout>
              <c:tx>
                <c:rich>
                  <a:bodyPr/>
                  <a:lstStyle/>
                  <a:p>
                    <a:fld id="{394EE6BF-BA4B-4F10-AC65-29337C15EAC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147F-4C9B-A3B4-C3F430A000C9}"/>
                </c:ext>
              </c:extLst>
            </c:dLbl>
            <c:dLbl>
              <c:idx val="8"/>
              <c:layout>
                <c:manualLayout>
                  <c:x val="-8.1986843038614089E-17"/>
                  <c:y val="-6.2093665409604044E-2"/>
                </c:manualLayout>
              </c:layout>
              <c:tx>
                <c:rich>
                  <a:bodyPr/>
                  <a:lstStyle/>
                  <a:p>
                    <a:fld id="{F089EC32-5D03-41B8-A4F4-1C3815E7056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147F-4C9B-A3B4-C3F430A000C9}"/>
                </c:ext>
              </c:extLst>
            </c:dLbl>
            <c:dLbl>
              <c:idx val="9"/>
              <c:layout>
                <c:manualLayout>
                  <c:x val="0"/>
                  <c:y val="-0.12412280094239479"/>
                </c:manualLayout>
              </c:layout>
              <c:tx>
                <c:rich>
                  <a:bodyPr/>
                  <a:lstStyle/>
                  <a:p>
                    <a:fld id="{8F071CFB-D366-47B3-8B7A-D4F9B8C0C7A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47F-4C9B-A3B4-C3F430A000C9}"/>
                </c:ext>
              </c:extLst>
            </c:dLbl>
            <c:dLbl>
              <c:idx val="10"/>
              <c:layout>
                <c:manualLayout>
                  <c:x val="-8.4047678381569421E-17"/>
                  <c:y val="-0.10164900201096271"/>
                </c:manualLayout>
              </c:layout>
              <c:tx>
                <c:rich>
                  <a:bodyPr/>
                  <a:lstStyle/>
                  <a:p>
                    <a:fld id="{AE1EE94B-D844-45D1-B883-31606AE832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147F-4C9B-A3B4-C3F430A000C9}"/>
                </c:ext>
              </c:extLst>
            </c:dLbl>
            <c:dLbl>
              <c:idx val="11"/>
              <c:layout>
                <c:manualLayout>
                  <c:x val="-1.1678671124073614E-3"/>
                  <c:y val="-0.11503726640030121"/>
                </c:manualLayout>
              </c:layout>
              <c:tx>
                <c:rich>
                  <a:bodyPr/>
                  <a:lstStyle/>
                  <a:p>
                    <a:fld id="{B11D642D-D074-4D11-BE93-5466FD5AD74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147F-4C9B-A3B4-C3F430A000C9}"/>
                </c:ext>
              </c:extLst>
            </c:dLbl>
            <c:dLbl>
              <c:idx val="12"/>
              <c:layout>
                <c:manualLayout>
                  <c:x val="0"/>
                  <c:y val="-6.2093665409604044E-2"/>
                </c:manualLayout>
              </c:layout>
              <c:tx>
                <c:rich>
                  <a:bodyPr/>
                  <a:lstStyle/>
                  <a:p>
                    <a:fld id="{7CF78D5B-72CB-407A-8F76-BA1CB4FA7BA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47F-4C9B-A3B4-C3F430A000C9}"/>
                </c:ext>
              </c:extLst>
            </c:dLbl>
            <c:dLbl>
              <c:idx val="13"/>
              <c:layout>
                <c:manualLayout>
                  <c:x val="-2.3357716924683183E-3"/>
                  <c:y val="-7.451239849152487E-2"/>
                </c:manualLayout>
              </c:layout>
              <c:tx>
                <c:rich>
                  <a:bodyPr/>
                  <a:lstStyle/>
                  <a:p>
                    <a:fld id="{E667B5BA-4D9C-4FA8-B732-8E499B7BCE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47F-4C9B-A3B4-C3F430A000C9}"/>
                </c:ext>
              </c:extLst>
            </c:dLbl>
            <c:dLbl>
              <c:idx val="14"/>
              <c:layout>
                <c:manualLayout>
                  <c:x val="-1.1461179451027429E-3"/>
                  <c:y val="-9.613679835093504E-2"/>
                </c:manualLayout>
              </c:layout>
              <c:tx>
                <c:rich>
                  <a:bodyPr/>
                  <a:lstStyle/>
                  <a:p>
                    <a:fld id="{4E270B37-9240-4139-B199-BEACE25A040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47F-4C9B-A3B4-C3F430A000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45720" rIns="38100" bIns="19050" anchor="ctr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Sheet1!$C$2:$C$16</c:f>
              <c:numCache>
                <c:formatCode>"$"#,##0.00</c:formatCode>
                <c:ptCount val="15"/>
                <c:pt idx="0">
                  <c:v>337485.97999999637</c:v>
                </c:pt>
                <c:pt idx="1">
                  <c:v>414127.86999999947</c:v>
                </c:pt>
                <c:pt idx="2">
                  <c:v>311493.94999999995</c:v>
                </c:pt>
                <c:pt idx="3">
                  <c:v>223332.12000000046</c:v>
                </c:pt>
                <c:pt idx="4">
                  <c:v>189309.13999999961</c:v>
                </c:pt>
                <c:pt idx="5">
                  <c:v>177363.0000000002</c:v>
                </c:pt>
                <c:pt idx="6">
                  <c:v>163630.88000000018</c:v>
                </c:pt>
                <c:pt idx="7">
                  <c:v>151079.21999999991</c:v>
                </c:pt>
                <c:pt idx="8">
                  <c:v>185998.25000000003</c:v>
                </c:pt>
                <c:pt idx="9">
                  <c:v>1366239.7899999947</c:v>
                </c:pt>
                <c:pt idx="10">
                  <c:v>791976.23000000219</c:v>
                </c:pt>
                <c:pt idx="11">
                  <c:v>1165366.8900000046</c:v>
                </c:pt>
                <c:pt idx="12">
                  <c:v>456261.06000000017</c:v>
                </c:pt>
                <c:pt idx="13">
                  <c:v>812992.66000000073</c:v>
                </c:pt>
                <c:pt idx="14">
                  <c:v>713773.42999999865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Sheet1!$D$2:$D$18</c15:f>
                <c15:dlblRangeCache>
                  <c:ptCount val="17"/>
                  <c:pt idx="0">
                    <c:v>$337.5k
(5%)</c:v>
                  </c:pt>
                  <c:pt idx="1">
                    <c:v>$751.6k
(10%)</c:v>
                  </c:pt>
                  <c:pt idx="2">
                    <c:v>$1.1M
(14%)</c:v>
                  </c:pt>
                  <c:pt idx="3">
                    <c:v>$1.3M
(17%)</c:v>
                  </c:pt>
                  <c:pt idx="4">
                    <c:v>$1.5M
(20%)</c:v>
                  </c:pt>
                  <c:pt idx="5">
                    <c:v>$1.7M
(22%)</c:v>
                  </c:pt>
                  <c:pt idx="6">
                    <c:v>$1.8M
(24%)</c:v>
                  </c:pt>
                  <c:pt idx="7">
                    <c:v>$2.0M
(26%)</c:v>
                  </c:pt>
                  <c:pt idx="8">
                    <c:v>$2.2M
(29%)</c:v>
                  </c:pt>
                  <c:pt idx="9">
                    <c:v>$3.5M
(47%)</c:v>
                  </c:pt>
                  <c:pt idx="10">
                    <c:v>$4.3M
(58%)</c:v>
                  </c:pt>
                  <c:pt idx="11">
                    <c:v>$5.5M
(73%)</c:v>
                  </c:pt>
                  <c:pt idx="12">
                    <c:v>$5.9M
(80%)</c:v>
                  </c:pt>
                  <c:pt idx="13">
                    <c:v>$6.7M
(90%)</c:v>
                  </c:pt>
                  <c:pt idx="14">
                    <c:v>$7.4M
(100%)</c:v>
                  </c:pt>
                  <c:pt idx="15">
                    <c:v>$6.5M
(100%)</c:v>
                  </c:pt>
                  <c:pt idx="16">
                    <c:v>$6.5M
(100%)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AEE4-490C-8458-C4390AE18E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Perce_savings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E4-490C-8458-C4390AE18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4658208"/>
        <c:axId val="4651008"/>
      </c:barChart>
      <c:catAx>
        <c:axId val="4658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651008"/>
        <c:crosses val="autoZero"/>
        <c:auto val="1"/>
        <c:lblAlgn val="ctr"/>
        <c:lblOffset val="100"/>
        <c:noMultiLvlLbl val="0"/>
      </c:catAx>
      <c:valAx>
        <c:axId val="4651008"/>
        <c:scaling>
          <c:orientation val="minMax"/>
          <c:max val="8000000"/>
        </c:scaling>
        <c:delete val="1"/>
        <c:axPos val="l"/>
        <c:numFmt formatCode="General" sourceLinked="1"/>
        <c:majorTickMark val="none"/>
        <c:minorTickMark val="none"/>
        <c:tickLblPos val="low"/>
        <c:crossAx val="465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6492062381984E-2"/>
          <c:y val="0.13049176144648586"/>
          <c:w val="0.96229571590724461"/>
          <c:h val="0.719817366579177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Clumitative_claims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6527</c:v>
                </c:pt>
                <c:pt idx="2">
                  <c:v>13727</c:v>
                </c:pt>
                <c:pt idx="3">
                  <c:v>17621</c:v>
                </c:pt>
                <c:pt idx="4">
                  <c:v>21181</c:v>
                </c:pt>
                <c:pt idx="5">
                  <c:v>23369</c:v>
                </c:pt>
                <c:pt idx="6">
                  <c:v>25268</c:v>
                </c:pt>
                <c:pt idx="7">
                  <c:v>27218</c:v>
                </c:pt>
                <c:pt idx="8">
                  <c:v>28991</c:v>
                </c:pt>
                <c:pt idx="9">
                  <c:v>31134</c:v>
                </c:pt>
                <c:pt idx="10">
                  <c:v>42139</c:v>
                </c:pt>
                <c:pt idx="11">
                  <c:v>46869</c:v>
                </c:pt>
                <c:pt idx="12">
                  <c:v>51131</c:v>
                </c:pt>
                <c:pt idx="13">
                  <c:v>53962</c:v>
                </c:pt>
                <c:pt idx="14">
                  <c:v>57556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A-4189-B039-F31707174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Count of CLAIM_NUMBER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9.3835666375036542E-2"/>
                </c:manualLayout>
              </c:layout>
              <c:tx>
                <c:rich>
                  <a:bodyPr/>
                  <a:lstStyle/>
                  <a:p>
                    <a:fld id="{E4DE1CA1-848B-4E96-85D7-CD6A1F11EA7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C7A-4189-B039-F31707174634}"/>
                </c:ext>
              </c:extLst>
            </c:dLbl>
            <c:dLbl>
              <c:idx val="1"/>
              <c:layout>
                <c:manualLayout>
                  <c:x val="0"/>
                  <c:y val="-0.10058070866141733"/>
                </c:manualLayout>
              </c:layout>
              <c:tx>
                <c:rich>
                  <a:bodyPr/>
                  <a:lstStyle/>
                  <a:p>
                    <a:fld id="{EEB03F20-7DE0-4C03-8050-39467ABB9B2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C7A-4189-B039-F31707174634}"/>
                </c:ext>
              </c:extLst>
            </c:dLbl>
            <c:dLbl>
              <c:idx val="2"/>
              <c:layout>
                <c:manualLayout>
                  <c:x val="8.6299741240644027E-4"/>
                  <c:y val="-9.0655438903470401E-2"/>
                </c:manualLayout>
              </c:layout>
              <c:tx>
                <c:rich>
                  <a:bodyPr/>
                  <a:lstStyle/>
                  <a:p>
                    <a:fld id="{DBA5A1E9-6B86-40AB-9D05-C4F7B540B114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C7A-4189-B039-F31707174634}"/>
                </c:ext>
              </c:extLst>
            </c:dLbl>
            <c:dLbl>
              <c:idx val="3"/>
              <c:layout>
                <c:manualLayout>
                  <c:x val="0"/>
                  <c:y val="-8.5629556722076408E-2"/>
                </c:manualLayout>
              </c:layout>
              <c:tx>
                <c:rich>
                  <a:bodyPr/>
                  <a:lstStyle/>
                  <a:p>
                    <a:fld id="{DED56A0E-7118-4BD6-956B-E5288F1338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C7A-4189-B039-F31707174634}"/>
                </c:ext>
              </c:extLst>
            </c:dLbl>
            <c:dLbl>
              <c:idx val="4"/>
              <c:layout>
                <c:manualLayout>
                  <c:x val="1.5624402638879176E-3"/>
                  <c:y val="-8.8992417614464858E-2"/>
                </c:manualLayout>
              </c:layout>
              <c:tx>
                <c:rich>
                  <a:bodyPr/>
                  <a:lstStyle/>
                  <a:p>
                    <a:fld id="{259C7579-3048-4817-9833-0AB5853AF63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C7A-4189-B039-F31707174634}"/>
                </c:ext>
              </c:extLst>
            </c:dLbl>
            <c:dLbl>
              <c:idx val="5"/>
              <c:layout>
                <c:manualLayout>
                  <c:x val="1.1842319975755445E-3"/>
                  <c:y val="-7.4418227810948256E-2"/>
                </c:manualLayout>
              </c:layout>
              <c:tx>
                <c:rich>
                  <a:bodyPr/>
                  <a:lstStyle/>
                  <a:p>
                    <a:fld id="{D29EBA78-613A-4B83-B368-42096948A60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C7A-4189-B039-F31707174634}"/>
                </c:ext>
              </c:extLst>
            </c:dLbl>
            <c:dLbl>
              <c:idx val="6"/>
              <c:layout>
                <c:manualLayout>
                  <c:x val="0"/>
                  <c:y val="-8.4331723164632957E-2"/>
                </c:manualLayout>
              </c:layout>
              <c:tx>
                <c:rich>
                  <a:bodyPr/>
                  <a:lstStyle/>
                  <a:p>
                    <a:fld id="{3718E637-2BDB-4BC1-AB3E-6E571B41304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6C7A-4189-B039-F31707174634}"/>
                </c:ext>
              </c:extLst>
            </c:dLbl>
            <c:dLbl>
              <c:idx val="7"/>
              <c:layout>
                <c:manualLayout>
                  <c:x val="-1.5624705271460007E-3"/>
                  <c:y val="-6.3870566302866763E-2"/>
                </c:manualLayout>
              </c:layout>
              <c:tx>
                <c:rich>
                  <a:bodyPr/>
                  <a:lstStyle/>
                  <a:p>
                    <a:fld id="{0E98B33D-A518-4ECE-8DD2-E50C44F600F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6C7A-4189-B039-F31707174634}"/>
                </c:ext>
              </c:extLst>
            </c:dLbl>
            <c:dLbl>
              <c:idx val="8"/>
              <c:layout>
                <c:manualLayout>
                  <c:x val="0"/>
                  <c:y val="-6.7463828294320488E-2"/>
                </c:manualLayout>
              </c:layout>
              <c:tx>
                <c:rich>
                  <a:bodyPr/>
                  <a:lstStyle/>
                  <a:p>
                    <a:fld id="{FD6E4506-41EE-40D5-9E44-66808A8E02C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6C7A-4189-B039-F31707174634}"/>
                </c:ext>
              </c:extLst>
            </c:dLbl>
            <c:dLbl>
              <c:idx val="9"/>
              <c:layout>
                <c:manualLayout>
                  <c:x val="0"/>
                  <c:y val="-0.12946267133275011"/>
                </c:manualLayout>
              </c:layout>
              <c:tx>
                <c:rich>
                  <a:bodyPr/>
                  <a:lstStyle/>
                  <a:p>
                    <a:fld id="{7D339FB4-5703-4513-8E8D-F4A15B6CA1D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6C7A-4189-B039-F31707174634}"/>
                </c:ext>
              </c:extLst>
            </c:dLbl>
            <c:dLbl>
              <c:idx val="10"/>
              <c:layout>
                <c:manualLayout>
                  <c:x val="1.1842319975755012E-3"/>
                  <c:y val="-8.9848716827063288E-2"/>
                </c:manualLayout>
              </c:layout>
              <c:tx>
                <c:rich>
                  <a:bodyPr/>
                  <a:lstStyle/>
                  <a:p>
                    <a:fld id="{6AF925E0-E33E-4C33-9C44-4B90DFE733A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6C7A-4189-B039-F31707174634}"/>
                </c:ext>
              </c:extLst>
            </c:dLbl>
            <c:dLbl>
              <c:idx val="11"/>
              <c:layout>
                <c:manualLayout>
                  <c:x val="0"/>
                  <c:y val="-7.293926800816565E-2"/>
                </c:manualLayout>
              </c:layout>
              <c:tx>
                <c:rich>
                  <a:bodyPr/>
                  <a:lstStyle/>
                  <a:p>
                    <a:fld id="{76290049-9324-4A75-9205-6DCF6C6C8CA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6C7A-4189-B039-F31707174634}"/>
                </c:ext>
              </c:extLst>
            </c:dLbl>
            <c:dLbl>
              <c:idx val="12"/>
              <c:layout>
                <c:manualLayout>
                  <c:x val="-1.1842319975755881E-3"/>
                  <c:y val="-8.1636045494313206E-2"/>
                </c:manualLayout>
              </c:layout>
              <c:tx>
                <c:rich>
                  <a:bodyPr/>
                  <a:lstStyle/>
                  <a:p>
                    <a:fld id="{F1B50D25-688F-47F3-BF27-A30438C3AC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6C7A-4189-B039-F31707174634}"/>
                </c:ext>
              </c:extLst>
            </c:dLbl>
            <c:dLbl>
              <c:idx val="13"/>
              <c:layout>
                <c:manualLayout>
                  <c:x val="1.1842319975755881E-3"/>
                  <c:y val="-6.2504374453193359E-2"/>
                </c:manualLayout>
              </c:layout>
              <c:tx>
                <c:rich>
                  <a:bodyPr/>
                  <a:lstStyle/>
                  <a:p>
                    <a:fld id="{01A5DB06-3EBB-4DD2-999C-390D88A6E9B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6C7A-4189-B039-F31707174634}"/>
                </c:ext>
              </c:extLst>
            </c:dLbl>
            <c:dLbl>
              <c:idx val="14"/>
              <c:layout>
                <c:manualLayout>
                  <c:x val="-4.7369279903023524E-3"/>
                  <c:y val="-5.8635170603674541E-2"/>
                </c:manualLayout>
              </c:layout>
              <c:tx>
                <c:rich>
                  <a:bodyPr/>
                  <a:lstStyle/>
                  <a:p>
                    <a:fld id="{F0D9B523-7C9A-4A5B-9AF4-5DB089C1EF4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6C7A-4189-B039-F317071746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6527</c:v>
                </c:pt>
                <c:pt idx="1">
                  <c:v>7200</c:v>
                </c:pt>
                <c:pt idx="2">
                  <c:v>3894</c:v>
                </c:pt>
                <c:pt idx="3">
                  <c:v>3560</c:v>
                </c:pt>
                <c:pt idx="4">
                  <c:v>2188</c:v>
                </c:pt>
                <c:pt idx="5">
                  <c:v>1899</c:v>
                </c:pt>
                <c:pt idx="6">
                  <c:v>1950</c:v>
                </c:pt>
                <c:pt idx="7">
                  <c:v>1773</c:v>
                </c:pt>
                <c:pt idx="8">
                  <c:v>2143</c:v>
                </c:pt>
                <c:pt idx="9">
                  <c:v>11005</c:v>
                </c:pt>
                <c:pt idx="10">
                  <c:v>4730</c:v>
                </c:pt>
                <c:pt idx="11">
                  <c:v>4262</c:v>
                </c:pt>
                <c:pt idx="12">
                  <c:v>2831</c:v>
                </c:pt>
                <c:pt idx="13">
                  <c:v>3594</c:v>
                </c:pt>
                <c:pt idx="14">
                  <c:v>1314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Sheet1!$D$2:$D$18</c15:f>
                <c15:dlblRangeCache>
                  <c:ptCount val="17"/>
                  <c:pt idx="0">
                    <c:v>6.53k
(12%)</c:v>
                  </c:pt>
                  <c:pt idx="1">
                    <c:v>13.73k
(24%)</c:v>
                  </c:pt>
                  <c:pt idx="2">
                    <c:v>17.62k
(31%)</c:v>
                  </c:pt>
                  <c:pt idx="3">
                    <c:v>21.18k
(37%)</c:v>
                  </c:pt>
                  <c:pt idx="4">
                    <c:v>23.37k
(41%)</c:v>
                  </c:pt>
                  <c:pt idx="5">
                    <c:v>25.27k
(44%)</c:v>
                  </c:pt>
                  <c:pt idx="6">
                    <c:v>27.22k
(47%)</c:v>
                  </c:pt>
                  <c:pt idx="7">
                    <c:v>28.99k
(50%)</c:v>
                  </c:pt>
                  <c:pt idx="8">
                    <c:v>31.13k
(54%)</c:v>
                  </c:pt>
                  <c:pt idx="9">
                    <c:v>42.14k
(73%)</c:v>
                  </c:pt>
                  <c:pt idx="10">
                    <c:v>46.87k
(80%)</c:v>
                  </c:pt>
                  <c:pt idx="11">
                    <c:v>51.13k
(87%)</c:v>
                  </c:pt>
                  <c:pt idx="12">
                    <c:v>53.96k
(92%)</c:v>
                  </c:pt>
                  <c:pt idx="13">
                    <c:v>57.56k
(98%)</c:v>
                  </c:pt>
                  <c:pt idx="14">
                    <c:v>58.87k
(100%)</c:v>
                  </c:pt>
                  <c:pt idx="15">
                    <c:v>56.20k
(100%)</c:v>
                  </c:pt>
                  <c:pt idx="16">
                    <c:v>56.25k
(100%)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6C7A-4189-B039-F31707174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PerceCLumi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12h–24h</c:v>
                </c:pt>
                <c:pt idx="1">
                  <c:v>1–2 days</c:v>
                </c:pt>
                <c:pt idx="2">
                  <c:v>2–3 days</c:v>
                </c:pt>
                <c:pt idx="3">
                  <c:v>3–4 days</c:v>
                </c:pt>
                <c:pt idx="4">
                  <c:v>4–5 days</c:v>
                </c:pt>
                <c:pt idx="5">
                  <c:v>5–6 days</c:v>
                </c:pt>
                <c:pt idx="6">
                  <c:v>6–7 days</c:v>
                </c:pt>
                <c:pt idx="7">
                  <c:v>7–8 days</c:v>
                </c:pt>
                <c:pt idx="8">
                  <c:v>8–10 days</c:v>
                </c:pt>
                <c:pt idx="9">
                  <c:v>10–30 days</c:v>
                </c:pt>
                <c:pt idx="10">
                  <c:v>30–60 days</c:v>
                </c:pt>
                <c:pt idx="11">
                  <c:v>60–120 days</c:v>
                </c:pt>
                <c:pt idx="12">
                  <c:v>120–180 days</c:v>
                </c:pt>
                <c:pt idx="13">
                  <c:v>6 months–1 year</c:v>
                </c:pt>
                <c:pt idx="14">
                  <c:v>1–5.92 years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C7A-4189-B039-F31707174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0388336"/>
        <c:axId val="880387856"/>
      </c:barChart>
      <c:catAx>
        <c:axId val="88038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387856"/>
        <c:crosses val="autoZero"/>
        <c:auto val="1"/>
        <c:lblAlgn val="ctr"/>
        <c:lblOffset val="100"/>
        <c:noMultiLvlLbl val="0"/>
      </c:catAx>
      <c:valAx>
        <c:axId val="880387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038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Distribution by Claim Types</a:t>
            </a:r>
          </a:p>
        </c:rich>
      </c:tx>
      <c:layout>
        <c:manualLayout>
          <c:xMode val="edge"/>
          <c:yMode val="edge"/>
          <c:x val="0.31084411722562"/>
          <c:y val="5.41777133588187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842822533930613E-2"/>
          <c:y val="0.20120883489971492"/>
          <c:w val="0.79876898948504538"/>
          <c:h val="0.5652617369856590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86E33E-89CB-481A-BBEE-12CD9AD27957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($632M)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E-4E8E-A65E-780CDF8F9B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4041189128893071E-2"/>
                  <c:y val="7.673799473347746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55A8892-F41B-43EA-8CE0-401F027CA25C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($263M)</a:t>
                    </a: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7E-4E8E-A65E-780CDF8F9B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4793339901987028E-2"/>
                  <c:y val="0.31462577840725775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6% $53M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7E-4E8E-A65E-780CDF8F9B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0275551025894336"/>
                  <c:y val="-0.29605699639029309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0.5% ($5M)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57E-4E8E-A65E-780CDF8F9B0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4011317298203736E-2"/>
                  <c:y val="-0.1506276201191312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0.2% ($2M)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Sheet1!$F$2</c:f>
              <c:numCache>
                <c:formatCode>0.00%</c:formatCode>
                <c:ptCount val="1"/>
                <c:pt idx="0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57E-4E8E-A65E-780CDF8F9B0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4353597730747889E-2"/>
                  <c:y val="0.2225401847270846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0.1%</a:t>
                    </a:r>
                    <a:r>
                      <a:rPr lang="en-US" baseline="0"/>
                      <a:t> </a:t>
                    </a:r>
                    <a:r>
                      <a:rPr lang="en-US"/>
                      <a:t>$1.1M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D57E-4E8E-A65E-780CDF8F9B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Sheet1!$G$2</c:f>
              <c:numCache>
                <c:formatCode>0.00%</c:formatCode>
                <c:ptCount val="1"/>
                <c:pt idx="0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57E-4E8E-A65E-780CDF8F9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14333277693522"/>
          <c:y val="5.5152815678677101E-2"/>
          <c:w val="0.78082082295307775"/>
          <c:h val="0.7266658145971468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86E33E-89CB-481A-BBEE-12CD9AD27957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(7.5M)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0-4DF8-B8F3-A7FFDCC369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55A8892-F41B-43EA-8CE0-401F027CA25C}" type="VALUE">
                      <a:rPr lang="en-US" smtClean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(1.1M)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80-4DF8-B8F3-A7FFDCC369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8736455696315992E-2"/>
                  <c:y val="0.34635430097038761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 0%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 17K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80-4DF8-B8F3-A7FFDCC369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062966216491369E-2"/>
                  <c:y val="-0.32879120484872404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0%</a:t>
                    </a:r>
                    <a:r>
                      <a:rPr lang="en-US" baseline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>
                        <a:solidFill>
                          <a:schemeClr val="tx1"/>
                        </a:solidFill>
                      </a:rPr>
                      <a:t>9K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180-4DF8-B8F3-A7FFDCC3696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3023993885289042E-2"/>
                  <c:y val="-0.18899724123807199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0% 3k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Sheet1!$F$2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180-4DF8-B8F3-A7FFDCC3696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0013179027580026E-2"/>
                  <c:y val="0.15187765477581228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0%</a:t>
                    </a:r>
                    <a:r>
                      <a:rPr lang="en-US" baseline="0" dirty="0"/>
                      <a:t> </a:t>
                    </a:r>
                    <a:r>
                      <a:rPr lang="en-US" dirty="0"/>
                      <a:t>1k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180-4DF8-B8F3-A7FFDCC369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Sheet1!$G$2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180-4DF8-B8F3-A7FFDCC36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Distribution</a:t>
            </a:r>
            <a:r>
              <a:rPr lang="en-US" sz="1400" baseline="0"/>
              <a:t> by All Edits</a:t>
            </a:r>
            <a:endParaRPr lang="en-US" sz="1400"/>
          </a:p>
        </c:rich>
      </c:tx>
      <c:layout>
        <c:manualLayout>
          <c:xMode val="edge"/>
          <c:yMode val="edge"/>
          <c:x val="0.36149803034573386"/>
          <c:y val="0.108705907018187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100" dirty="0">
                        <a:solidFill>
                          <a:schemeClr val="bg1"/>
                        </a:solidFill>
                      </a:rPr>
                      <a:t>83%($4.7B)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77058975302192"/>
                      <c:h val="0.2569267937870244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0408-40C4-913B-D5A2017AE9C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Savings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0.83219989776598802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8-40C4-913B-D5A2017AE9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396184847856463E-3"/>
                  <c:y val="9.509333373267541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00" dirty="0">
                        <a:solidFill>
                          <a:schemeClr val="bg1"/>
                        </a:solidFill>
                      </a:rPr>
                      <a:t>17%($ 1B)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774386853009417"/>
                      <c:h val="0.2283984635313321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0408-40C4-913B-D5A2017AE9C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Savings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0.17090010223399901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8-40C4-913B-D5A2017AE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 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86%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dirty="0">
                        <a:solidFill>
                          <a:schemeClr val="bg1"/>
                        </a:solidFill>
                      </a:rPr>
                      <a:t>(55M)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C69-461A-8719-64E560660A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0.86408312768908002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69-461A-8719-64E560660A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6.463257999051451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00" dirty="0">
                        <a:solidFill>
                          <a:schemeClr val="bg1"/>
                        </a:solidFill>
                      </a:rPr>
                      <a:t>14%</a:t>
                    </a:r>
                    <a:r>
                      <a:rPr lang="en-US" sz="1000" baseline="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sz="1000" dirty="0">
                        <a:solidFill>
                          <a:schemeClr val="bg1"/>
                        </a:solidFill>
                      </a:rPr>
                      <a:t>(8.7M)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969297248908344"/>
                      <c:h val="0.23511481302808798"/>
                    </c:manualLayout>
                  </c15:layout>
                  <c15:showDataLabelsRange val="1"/>
                </c:ext>
                <c:ext xmlns:c16="http://schemas.microsoft.com/office/drawing/2014/chart" uri="{C3380CC4-5D6E-409C-BE32-E72D297353CC}">
                  <c16:uniqueId val="{00000002-4C69-461A-8719-64E560660A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Edits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0.13600000000000001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Sheet1!$C$2</c15:f>
                <c15:dlblRangeCache>
                  <c:ptCount val="1"/>
                  <c:pt idx="0">
                    <c:v>0.14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4C69-461A-8719-64E560660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Annual Savings</a:t>
            </a:r>
            <a:r>
              <a:rPr lang="en-US" sz="1400" baseline="0"/>
              <a:t> by Top 10 DP keys</a:t>
            </a:r>
            <a:endParaRPr lang="en-US" sz="1400"/>
          </a:p>
        </c:rich>
      </c:tx>
      <c:layout>
        <c:manualLayout>
          <c:xMode val="edge"/>
          <c:yMode val="edge"/>
          <c:x val="0.31290772320763455"/>
          <c:y val="4.7182308882807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9143758143905383"/>
          <c:y val="0.1141406179785545"/>
          <c:w val="0.55320519794341405"/>
          <c:h val="0.8448354296794268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ADJ_SAVINGS_AMNT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7518331-2BAE-4559-96E1-2460BDF2702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F1B1-4D16-8E17-779A9AE6958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7AC902-F7DA-412A-8B8A-0D6B4673DD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1B1-4D16-8E17-779A9AE6958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3941B94-9A1D-4A0F-AA08-8154126E5C4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1B1-4D16-8E17-779A9AE6958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678573E-2686-4669-A32E-C550FEFA65D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1B1-4D16-8E17-779A9AE6958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186A35E-9746-438D-A05B-38499374FA4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1B1-4D16-8E17-779A9AE6958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9DAA40C-8419-4269-A3B8-FE1B09007C1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1B1-4D16-8E17-779A9AE6958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153F82A-4B2A-4029-ADA5-8515BC9368C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1B1-4D16-8E17-779A9AE6958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0A97F28-3A69-49FC-A0DE-D1788BAB87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1B1-4D16-8E17-779A9AE6958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57950C3-33F8-42C4-8893-4B8F9DEE5A8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1B1-4D16-8E17-779A9AE6958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B3D43C4-E6A0-4609-85F4-00C9550717C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1B1-4D16-8E17-779A9AE6958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32E724B-726F-4F01-A92A-A6F12C7025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1-4D16-8E17-779A9AE695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4629</c:v>
                </c:pt>
                <c:pt idx="2">
                  <c:v>6357</c:v>
                </c:pt>
                <c:pt idx="3">
                  <c:v>3278</c:v>
                </c:pt>
                <c:pt idx="4">
                  <c:v>8082</c:v>
                </c:pt>
                <c:pt idx="5">
                  <c:v>8389</c:v>
                </c:pt>
                <c:pt idx="6">
                  <c:v>7949</c:v>
                </c:pt>
                <c:pt idx="7">
                  <c:v>3324</c:v>
                </c:pt>
                <c:pt idx="8">
                  <c:v>9082</c:v>
                </c:pt>
                <c:pt idx="9">
                  <c:v>71</c:v>
                </c:pt>
                <c:pt idx="10">
                  <c:v>18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 formatCode="#,##0.00">
                  <c:v>79393712.790000007</c:v>
                </c:pt>
                <c:pt idx="1">
                  <c:v>3160917.1954999994</c:v>
                </c:pt>
                <c:pt idx="2">
                  <c:v>3297519.9649000005</c:v>
                </c:pt>
                <c:pt idx="3">
                  <c:v>3466825.1436999966</c:v>
                </c:pt>
                <c:pt idx="4">
                  <c:v>3612378.3542000018</c:v>
                </c:pt>
                <c:pt idx="5">
                  <c:v>3989877.6365000005</c:v>
                </c:pt>
                <c:pt idx="6">
                  <c:v>4216562.6463999981</c:v>
                </c:pt>
                <c:pt idx="7">
                  <c:v>7086607.2080999976</c:v>
                </c:pt>
                <c:pt idx="8">
                  <c:v>8539923.8683999982</c:v>
                </c:pt>
                <c:pt idx="9">
                  <c:v>13951874.179499989</c:v>
                </c:pt>
                <c:pt idx="10">
                  <c:v>14480154.053100007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Sheet1!$C$2:$C$12</c15:f>
                <c15:dlblRangeCache>
                  <c:ptCount val="11"/>
                  <c:pt idx="0">
                    <c:v>$79.3M(55%)</c:v>
                  </c:pt>
                  <c:pt idx="1">
                    <c:v>$3.2M (2%)</c:v>
                  </c:pt>
                  <c:pt idx="2">
                    <c:v>$3.3M (2%)</c:v>
                  </c:pt>
                  <c:pt idx="3">
                    <c:v>$3.5M (2%)</c:v>
                  </c:pt>
                  <c:pt idx="4">
                    <c:v>$3.6M (2%)</c:v>
                  </c:pt>
                  <c:pt idx="5">
                    <c:v>$4.0M (3%)</c:v>
                  </c:pt>
                  <c:pt idx="6">
                    <c:v>$4.2M (3%)</c:v>
                  </c:pt>
                  <c:pt idx="7">
                    <c:v>$7.1M (5%)</c:v>
                  </c:pt>
                  <c:pt idx="8">
                    <c:v>$8.5M (6%)</c:v>
                  </c:pt>
                  <c:pt idx="9">
                    <c:v>$14.0M (10%)</c:v>
                  </c:pt>
                  <c:pt idx="10">
                    <c:v>$14.5M (10%)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FD16-4066-8719-1B915D9BF8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4629</c:v>
                </c:pt>
                <c:pt idx="2">
                  <c:v>6357</c:v>
                </c:pt>
                <c:pt idx="3">
                  <c:v>3278</c:v>
                </c:pt>
                <c:pt idx="4">
                  <c:v>8082</c:v>
                </c:pt>
                <c:pt idx="5">
                  <c:v>8389</c:v>
                </c:pt>
                <c:pt idx="6">
                  <c:v>7949</c:v>
                </c:pt>
                <c:pt idx="7">
                  <c:v>3324</c:v>
                </c:pt>
                <c:pt idx="8">
                  <c:v>9082</c:v>
                </c:pt>
                <c:pt idx="9">
                  <c:v>71</c:v>
                </c:pt>
                <c:pt idx="10">
                  <c:v>18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0%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6-4066-8719-1B915D9BF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97"/>
        <c:axId val="1627617839"/>
        <c:axId val="1627617359"/>
      </c:barChart>
      <c:catAx>
        <c:axId val="1627617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617359"/>
        <c:crosses val="autoZero"/>
        <c:auto val="1"/>
        <c:lblAlgn val="ctr"/>
        <c:lblOffset val="100"/>
        <c:noMultiLvlLbl val="0"/>
      </c:catAx>
      <c:valAx>
        <c:axId val="1627617359"/>
        <c:scaling>
          <c:orientation val="minMax"/>
        </c:scaling>
        <c:delete val="1"/>
        <c:axPos val="b"/>
        <c:numFmt formatCode="#,##0.00" sourceLinked="1"/>
        <c:majorTickMark val="none"/>
        <c:minorTickMark val="none"/>
        <c:tickLblPos val="nextTo"/>
        <c:crossAx val="1627617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Annual Savings</a:t>
            </a:r>
            <a:r>
              <a:rPr lang="en-US" sz="1400" baseline="0"/>
              <a:t> by Top 10 Clients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665578948702153"/>
          <c:y val="8.4341359018654902E-2"/>
          <c:w val="0.78064253551406571"/>
          <c:h val="0.874634865047451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ADJ_SAVINGS_AMNT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745227436244536E-3"/>
                  <c:y val="0"/>
                </c:manualLayout>
              </c:layout>
              <c:tx>
                <c:rich>
                  <a:bodyPr/>
                  <a:lstStyle/>
                  <a:p>
                    <a:fld id="{87846299-FCB0-4F10-BF84-0DD8DDDBE53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45E-4BFE-9F1A-9ED6213D502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178ED4-2A3D-4331-838E-B28F90A305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45E-4BFE-9F1A-9ED6213D502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CFAA7DB-51FF-42D7-954C-3C43696C70C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45E-4BFE-9F1A-9ED6213D502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D1B50EA-D979-43B2-8979-3D2D0944CC7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45E-4BFE-9F1A-9ED6213D502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24AD524-9AAB-4EA6-8290-C8CE998022C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45E-4BFE-9F1A-9ED6213D502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0E70CB6-7406-4F71-8DCB-88ABB54877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45E-4BFE-9F1A-9ED6213D502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1066BD7-2C3E-49C2-90C6-085A70B14F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45E-4BFE-9F1A-9ED6213D502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D69F3E4-AE89-4FA7-914A-91F7E0B265A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45E-4BFE-9F1A-9ED6213D502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01A1F405-E5AB-48FD-AA82-932D8C3C7F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45E-4BFE-9F1A-9ED6213D502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86CAC14-C959-4004-9E49-6A191785F9D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45E-4BFE-9F1A-9ED6213D502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E380C4A-244D-4B4C-8004-26E4AFB14D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45E-4BFE-9F1A-9ED6213D50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SAMNJ</c:v>
                </c:pt>
                <c:pt idx="2">
                  <c:v>ANWCA</c:v>
                </c:pt>
                <c:pt idx="3">
                  <c:v>AMGIN</c:v>
                </c:pt>
                <c:pt idx="4">
                  <c:v>HFTRT</c:v>
                </c:pt>
                <c:pt idx="5">
                  <c:v>HUMCH</c:v>
                </c:pt>
                <c:pt idx="6">
                  <c:v>WELEX</c:v>
                </c:pt>
                <c:pt idx="7">
                  <c:v>OSCAR</c:v>
                </c:pt>
                <c:pt idx="8">
                  <c:v>HUMCP</c:v>
                </c:pt>
                <c:pt idx="9">
                  <c:v>AETMR</c:v>
                </c:pt>
                <c:pt idx="10">
                  <c:v>AETCM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 formatCode="#,##0.00">
                  <c:v>81661828.170000002</c:v>
                </c:pt>
                <c:pt idx="1">
                  <c:v>2120642.5464000003</c:v>
                </c:pt>
                <c:pt idx="2">
                  <c:v>2157266.5494000008</c:v>
                </c:pt>
                <c:pt idx="3">
                  <c:v>2375724.131800001</c:v>
                </c:pt>
                <c:pt idx="4">
                  <c:v>4293807.6432000017</c:v>
                </c:pt>
                <c:pt idx="5">
                  <c:v>5083787.0780999949</c:v>
                </c:pt>
                <c:pt idx="6">
                  <c:v>5437672.037200002</c:v>
                </c:pt>
                <c:pt idx="7">
                  <c:v>6247761.8417999987</c:v>
                </c:pt>
                <c:pt idx="8">
                  <c:v>6698668.1006000014</c:v>
                </c:pt>
                <c:pt idx="9">
                  <c:v>8833116.9887000117</c:v>
                </c:pt>
                <c:pt idx="10">
                  <c:v>20286077.948699988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Sheet1!$C$2:$C$12</c15:f>
                <c15:dlblRangeCache>
                  <c:ptCount val="11"/>
                  <c:pt idx="0">
                    <c:v>$81.6M(56%)</c:v>
                  </c:pt>
                  <c:pt idx="1">
                    <c:v>$2.1M (1%)</c:v>
                  </c:pt>
                  <c:pt idx="2">
                    <c:v>$2.2M (1%)</c:v>
                  </c:pt>
                  <c:pt idx="3">
                    <c:v>$2.4M (2%)</c:v>
                  </c:pt>
                  <c:pt idx="4">
                    <c:v>$4.3M (3%)</c:v>
                  </c:pt>
                  <c:pt idx="5">
                    <c:v>$5.1M (4%)</c:v>
                  </c:pt>
                  <c:pt idx="6">
                    <c:v>$5.4M (4%)</c:v>
                  </c:pt>
                  <c:pt idx="7">
                    <c:v>$6.2M (4%)</c:v>
                  </c:pt>
                  <c:pt idx="8">
                    <c:v>$6.7M (5%)</c:v>
                  </c:pt>
                  <c:pt idx="9">
                    <c:v>$8.8M (6%)</c:v>
                  </c:pt>
                  <c:pt idx="10">
                    <c:v>$20.3M (14%)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45E-4BFE-9F1A-9ED6213D50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Other </c:v>
                </c:pt>
                <c:pt idx="1">
                  <c:v>SAMNJ</c:v>
                </c:pt>
                <c:pt idx="2">
                  <c:v>ANWCA</c:v>
                </c:pt>
                <c:pt idx="3">
                  <c:v>AMGIN</c:v>
                </c:pt>
                <c:pt idx="4">
                  <c:v>HFTRT</c:v>
                </c:pt>
                <c:pt idx="5">
                  <c:v>HUMCH</c:v>
                </c:pt>
                <c:pt idx="6">
                  <c:v>WELEX</c:v>
                </c:pt>
                <c:pt idx="7">
                  <c:v>OSCAR</c:v>
                </c:pt>
                <c:pt idx="8">
                  <c:v>HUMCP</c:v>
                </c:pt>
                <c:pt idx="9">
                  <c:v>AETMR</c:v>
                </c:pt>
                <c:pt idx="10">
                  <c:v>AETCM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 formatCode="0%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45E-4BFE-9F1A-9ED6213D5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97"/>
        <c:axId val="1627617839"/>
        <c:axId val="1627617359"/>
      </c:barChart>
      <c:catAx>
        <c:axId val="1627617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617359"/>
        <c:crosses val="autoZero"/>
        <c:auto val="1"/>
        <c:lblAlgn val="ctr"/>
        <c:lblOffset val="100"/>
        <c:noMultiLvlLbl val="0"/>
      </c:catAx>
      <c:valAx>
        <c:axId val="1627617359"/>
        <c:scaling>
          <c:orientation val="minMax"/>
        </c:scaling>
        <c:delete val="1"/>
        <c:axPos val="b"/>
        <c:numFmt formatCode="#,##0.00" sourceLinked="1"/>
        <c:majorTickMark val="none"/>
        <c:minorTickMark val="none"/>
        <c:tickLblPos val="nextTo"/>
        <c:crossAx val="1627617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65898692605641"/>
          <c:y val="0.3333171217533305"/>
          <c:w val="0.46087374807275272"/>
          <c:h val="0.47160252269999764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BF-4B79-B30D-57F115EBBAE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BF-4B79-B30D-57F115EBBAE7}"/>
              </c:ext>
            </c:extLst>
          </c:dPt>
          <c:cat>
            <c:strRef>
              <c:f>Sheet1!$B$2:$B$3</c:f>
              <c:strCache>
                <c:ptCount val="2"/>
                <c:pt idx="0">
                  <c:v>%Remaining</c:v>
                </c:pt>
                <c:pt idx="1">
                  <c:v>%Completed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 formatCode="0%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BF-4B79-B30D-57F115EBB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175294884490516"/>
          <c:y val="0.82541197232309182"/>
          <c:w val="0.81598993653141461"/>
          <c:h val="9.6531942201619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510420767716534"/>
          <c:y val="4.2187497404804541E-2"/>
          <c:w val="0.63229170767716536"/>
          <c:h val="0.94843750317190556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C1-429A-8BB0-6D0E76E2356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C1-429A-8BB0-6D0E76E2356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C1-429A-8BB0-6D0E76E2356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C1-429A-8BB0-6D0E76E23567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6C1-429A-8BB0-6D0E76E23567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6C1-429A-8BB0-6D0E76E23567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6C1-429A-8BB0-6D0E76E23567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6C1-429A-8BB0-6D0E76E23567}"/>
              </c:ext>
            </c:extLst>
          </c:dPt>
          <c:dPt>
            <c:idx val="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6C1-429A-8BB0-6D0E76E23567}"/>
              </c:ext>
            </c:extLst>
          </c:dPt>
          <c:dPt>
            <c:idx val="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6C1-429A-8BB0-6D0E76E23567}"/>
              </c:ext>
            </c:extLst>
          </c:dPt>
          <c:dPt>
            <c:idx val="1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6C1-429A-8BB0-6D0E76E23567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6C1-429A-8BB0-6D0E76E23567}"/>
              </c:ext>
            </c:extLst>
          </c:dPt>
          <c:dPt>
            <c:idx val="1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6C1-429A-8BB0-6D0E76E23567}"/>
              </c:ext>
            </c:extLst>
          </c:dPt>
          <c:dPt>
            <c:idx val="1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6C1-429A-8BB0-6D0E76E23567}"/>
              </c:ext>
            </c:extLst>
          </c:dPt>
          <c:dPt>
            <c:idx val="1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6C1-429A-8BB0-6D0E76E23567}"/>
              </c:ext>
            </c:extLst>
          </c:dPt>
          <c:dPt>
            <c:idx val="1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6C1-429A-8BB0-6D0E76E23567}"/>
              </c:ext>
            </c:extLst>
          </c:dPt>
          <c:dPt>
            <c:idx val="1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B6C1-429A-8BB0-6D0E76E23567}"/>
              </c:ext>
            </c:extLst>
          </c:dPt>
          <c:dPt>
            <c:idx val="1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B6C1-429A-8BB0-6D0E76E23567}"/>
              </c:ext>
            </c:extLst>
          </c:dPt>
          <c:dPt>
            <c:idx val="1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B6C1-429A-8BB0-6D0E76E23567}"/>
              </c:ext>
            </c:extLst>
          </c:dPt>
          <c:dPt>
            <c:idx val="1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B6C1-429A-8BB0-6D0E76E23567}"/>
              </c:ext>
            </c:extLst>
          </c:dPt>
          <c:dPt>
            <c:idx val="2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B6C1-429A-8BB0-6D0E76E23567}"/>
              </c:ext>
            </c:extLst>
          </c:dPt>
          <c:dPt>
            <c:idx val="2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B6C1-429A-8BB0-6D0E76E23567}"/>
              </c:ext>
            </c:extLst>
          </c:dPt>
          <c:dPt>
            <c:idx val="2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B6C1-429A-8BB0-6D0E76E23567}"/>
              </c:ext>
            </c:extLst>
          </c:dPt>
          <c:dPt>
            <c:idx val="2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B6C1-429A-8BB0-6D0E76E23567}"/>
              </c:ext>
            </c:extLst>
          </c:dPt>
          <c:dPt>
            <c:idx val="2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B6C1-429A-8BB0-6D0E76E23567}"/>
              </c:ext>
            </c:extLst>
          </c:dPt>
          <c:dPt>
            <c:idx val="2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B6C1-429A-8BB0-6D0E76E23567}"/>
              </c:ext>
            </c:extLst>
          </c:dPt>
          <c:dPt>
            <c:idx val="2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B6C1-429A-8BB0-6D0E76E23567}"/>
              </c:ext>
            </c:extLst>
          </c:dPt>
          <c:dPt>
            <c:idx val="2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B6C1-429A-8BB0-6D0E76E23567}"/>
              </c:ext>
            </c:extLst>
          </c:dPt>
          <c:dPt>
            <c:idx val="2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B6C1-429A-8BB0-6D0E76E23567}"/>
              </c:ext>
            </c:extLst>
          </c:dPt>
          <c:dPt>
            <c:idx val="2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B6C1-429A-8BB0-6D0E76E23567}"/>
              </c:ext>
            </c:extLst>
          </c:dPt>
          <c:dPt>
            <c:idx val="3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B6C1-429A-8BB0-6D0E76E23567}"/>
              </c:ext>
            </c:extLst>
          </c:dPt>
          <c:dPt>
            <c:idx val="3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B6C1-429A-8BB0-6D0E76E23567}"/>
              </c:ext>
            </c:extLst>
          </c:dPt>
          <c:dPt>
            <c:idx val="3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B6C1-429A-8BB0-6D0E76E23567}"/>
              </c:ext>
            </c:extLst>
          </c:dPt>
          <c:dPt>
            <c:idx val="3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B6C1-429A-8BB0-6D0E76E23567}"/>
              </c:ext>
            </c:extLst>
          </c:dPt>
          <c:dPt>
            <c:idx val="3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B6C1-429A-8BB0-6D0E76E23567}"/>
              </c:ext>
            </c:extLst>
          </c:dPt>
          <c:dPt>
            <c:idx val="3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B6C1-429A-8BB0-6D0E76E23567}"/>
              </c:ext>
            </c:extLst>
          </c:dPt>
          <c:dPt>
            <c:idx val="3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B6C1-429A-8BB0-6D0E76E23567}"/>
              </c:ext>
            </c:extLst>
          </c:dPt>
          <c:dPt>
            <c:idx val="3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B6C1-429A-8BB0-6D0E76E23567}"/>
              </c:ext>
            </c:extLst>
          </c:dPt>
          <c:dPt>
            <c:idx val="3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B6C1-429A-8BB0-6D0E76E23567}"/>
              </c:ext>
            </c:extLst>
          </c:dPt>
          <c:dPt>
            <c:idx val="3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B6C1-429A-8BB0-6D0E76E23567}"/>
              </c:ext>
            </c:extLst>
          </c:dPt>
          <c:dPt>
            <c:idx val="4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B6C1-429A-8BB0-6D0E76E23567}"/>
              </c:ext>
            </c:extLst>
          </c:dPt>
          <c:dPt>
            <c:idx val="4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B6C1-429A-8BB0-6D0E76E23567}"/>
              </c:ext>
            </c:extLst>
          </c:dPt>
          <c:dPt>
            <c:idx val="4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B6C1-429A-8BB0-6D0E76E23567}"/>
              </c:ext>
            </c:extLst>
          </c:dPt>
          <c:dPt>
            <c:idx val="4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B6C1-429A-8BB0-6D0E76E23567}"/>
              </c:ext>
            </c:extLst>
          </c:dPt>
          <c:dPt>
            <c:idx val="4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B6C1-429A-8BB0-6D0E76E23567}"/>
              </c:ext>
            </c:extLst>
          </c:dPt>
          <c:dPt>
            <c:idx val="4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B6C1-429A-8BB0-6D0E76E23567}"/>
              </c:ext>
            </c:extLst>
          </c:dPt>
          <c:dPt>
            <c:idx val="4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B6C1-429A-8BB0-6D0E76E23567}"/>
              </c:ext>
            </c:extLst>
          </c:dPt>
          <c:dPt>
            <c:idx val="4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B6C1-429A-8BB0-6D0E76E23567}"/>
              </c:ext>
            </c:extLst>
          </c:dPt>
          <c:dPt>
            <c:idx val="4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B6C1-429A-8BB0-6D0E76E23567}"/>
              </c:ext>
            </c:extLst>
          </c:dPt>
          <c:dPt>
            <c:idx val="4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B6C1-429A-8BB0-6D0E76E23567}"/>
              </c:ext>
            </c:extLst>
          </c:dPt>
          <c:dPt>
            <c:idx val="5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B6C1-429A-8BB0-6D0E76E23567}"/>
              </c:ext>
            </c:extLst>
          </c:dPt>
          <c:cat>
            <c:numRef>
              <c:f>Sheet1!$B$2:$B$52</c:f>
              <c:numCache>
                <c:formatCode>General</c:formatCode>
                <c:ptCount val="5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</c:numCache>
            </c:numRef>
          </c:cat>
          <c:val>
            <c:numRef>
              <c:f>Sheet1!$C$2:$C$52</c:f>
              <c:numCache>
                <c:formatCode>General</c:formatCode>
                <c:ptCount val="5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6-B6C1-429A-8BB0-6D0E76E235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47245796625103"/>
          <c:y val="0"/>
          <c:w val="0.63333353838582673"/>
          <c:h val="0.95000024913876424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2E-4558-8B77-BD70B9DAB1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2E-4558-8B77-BD70B9DAB1AA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2E-4558-8B77-BD70B9DAB1AA}"/>
              </c:ext>
            </c:extLst>
          </c:dPt>
          <c:dPt>
            <c:idx val="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2E-4558-8B77-BD70B9DAB1AA}"/>
              </c:ext>
            </c:extLst>
          </c:dPt>
          <c:dPt>
            <c:idx val="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32E-4558-8B77-BD70B9DAB1AA}"/>
              </c:ext>
            </c:extLst>
          </c:dPt>
          <c:dPt>
            <c:idx val="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32E-4558-8B77-BD70B9DAB1AA}"/>
              </c:ext>
            </c:extLst>
          </c:dPt>
          <c:dPt>
            <c:idx val="6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32E-4558-8B77-BD70B9DAB1AA}"/>
              </c:ext>
            </c:extLst>
          </c:dPt>
          <c:dPt>
            <c:idx val="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32E-4558-8B77-BD70B9DAB1AA}"/>
              </c:ext>
            </c:extLst>
          </c:dPt>
          <c:dPt>
            <c:idx val="8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32E-4558-8B77-BD70B9DAB1AA}"/>
              </c:ext>
            </c:extLst>
          </c:dPt>
          <c:dPt>
            <c:idx val="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32E-4558-8B77-BD70B9DAB1AA}"/>
              </c:ext>
            </c:extLst>
          </c:dPt>
          <c:dPt>
            <c:idx val="1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32E-4558-8B77-BD70B9DAB1AA}"/>
              </c:ext>
            </c:extLst>
          </c:dPt>
          <c:dPt>
            <c:idx val="1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32E-4558-8B77-BD70B9DAB1AA}"/>
              </c:ext>
            </c:extLst>
          </c:dPt>
          <c:dPt>
            <c:idx val="1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32E-4558-8B77-BD70B9DAB1AA}"/>
              </c:ext>
            </c:extLst>
          </c:dPt>
          <c:dPt>
            <c:idx val="1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32E-4558-8B77-BD70B9DAB1AA}"/>
              </c:ext>
            </c:extLst>
          </c:dPt>
          <c:dPt>
            <c:idx val="1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32E-4558-8B77-BD70B9DAB1AA}"/>
              </c:ext>
            </c:extLst>
          </c:dPt>
          <c:dPt>
            <c:idx val="1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32E-4558-8B77-BD70B9DAB1AA}"/>
              </c:ext>
            </c:extLst>
          </c:dPt>
          <c:dPt>
            <c:idx val="16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132E-4558-8B77-BD70B9DAB1AA}"/>
              </c:ext>
            </c:extLst>
          </c:dPt>
          <c:dPt>
            <c:idx val="1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132E-4558-8B77-BD70B9DAB1AA}"/>
              </c:ext>
            </c:extLst>
          </c:dPt>
          <c:dPt>
            <c:idx val="18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132E-4558-8B77-BD70B9DAB1AA}"/>
              </c:ext>
            </c:extLst>
          </c:dPt>
          <c:dPt>
            <c:idx val="1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132E-4558-8B77-BD70B9DAB1AA}"/>
              </c:ext>
            </c:extLst>
          </c:dPt>
          <c:dPt>
            <c:idx val="2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132E-4558-8B77-BD70B9DAB1AA}"/>
              </c:ext>
            </c:extLst>
          </c:dPt>
          <c:dPt>
            <c:idx val="2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132E-4558-8B77-BD70B9DAB1AA}"/>
              </c:ext>
            </c:extLst>
          </c:dPt>
          <c:dPt>
            <c:idx val="2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132E-4558-8B77-BD70B9DAB1AA}"/>
              </c:ext>
            </c:extLst>
          </c:dPt>
          <c:dPt>
            <c:idx val="2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132E-4558-8B77-BD70B9DAB1AA}"/>
              </c:ext>
            </c:extLst>
          </c:dPt>
          <c:dPt>
            <c:idx val="2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132E-4558-8B77-BD70B9DAB1AA}"/>
              </c:ext>
            </c:extLst>
          </c:dPt>
          <c:dPt>
            <c:idx val="2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132E-4558-8B77-BD70B9DAB1AA}"/>
              </c:ext>
            </c:extLst>
          </c:dPt>
          <c:dPt>
            <c:idx val="26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132E-4558-8B77-BD70B9DAB1AA}"/>
              </c:ext>
            </c:extLst>
          </c:dPt>
          <c:dPt>
            <c:idx val="2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132E-4558-8B77-BD70B9DAB1AA}"/>
              </c:ext>
            </c:extLst>
          </c:dPt>
          <c:dPt>
            <c:idx val="28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132E-4558-8B77-BD70B9DAB1AA}"/>
              </c:ext>
            </c:extLst>
          </c:dPt>
          <c:dPt>
            <c:idx val="2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132E-4558-8B77-BD70B9DAB1AA}"/>
              </c:ext>
            </c:extLst>
          </c:dPt>
          <c:dPt>
            <c:idx val="3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132E-4558-8B77-BD70B9DAB1AA}"/>
              </c:ext>
            </c:extLst>
          </c:dPt>
          <c:dPt>
            <c:idx val="3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132E-4558-8B77-BD70B9DAB1AA}"/>
              </c:ext>
            </c:extLst>
          </c:dPt>
          <c:dPt>
            <c:idx val="3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132E-4558-8B77-BD70B9DAB1AA}"/>
              </c:ext>
            </c:extLst>
          </c:dPt>
          <c:dPt>
            <c:idx val="3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132E-4558-8B77-BD70B9DAB1AA}"/>
              </c:ext>
            </c:extLst>
          </c:dPt>
          <c:dPt>
            <c:idx val="3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132E-4558-8B77-BD70B9DAB1AA}"/>
              </c:ext>
            </c:extLst>
          </c:dPt>
          <c:dPt>
            <c:idx val="3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132E-4558-8B77-BD70B9DAB1AA}"/>
              </c:ext>
            </c:extLst>
          </c:dPt>
          <c:dPt>
            <c:idx val="36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132E-4558-8B77-BD70B9DAB1AA}"/>
              </c:ext>
            </c:extLst>
          </c:dPt>
          <c:dPt>
            <c:idx val="3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132E-4558-8B77-BD70B9DAB1AA}"/>
              </c:ext>
            </c:extLst>
          </c:dPt>
          <c:dPt>
            <c:idx val="38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132E-4558-8B77-BD70B9DAB1AA}"/>
              </c:ext>
            </c:extLst>
          </c:dPt>
          <c:dPt>
            <c:idx val="3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132E-4558-8B77-BD70B9DAB1AA}"/>
              </c:ext>
            </c:extLst>
          </c:dPt>
          <c:dPt>
            <c:idx val="4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132E-4558-8B77-BD70B9DAB1AA}"/>
              </c:ext>
            </c:extLst>
          </c:dPt>
          <c:dPt>
            <c:idx val="4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132E-4558-8B77-BD70B9DAB1AA}"/>
              </c:ext>
            </c:extLst>
          </c:dPt>
          <c:dPt>
            <c:idx val="4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132E-4558-8B77-BD70B9DAB1AA}"/>
              </c:ext>
            </c:extLst>
          </c:dPt>
          <c:dPt>
            <c:idx val="4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132E-4558-8B77-BD70B9DAB1AA}"/>
              </c:ext>
            </c:extLst>
          </c:dPt>
          <c:dPt>
            <c:idx val="4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132E-4558-8B77-BD70B9DAB1AA}"/>
              </c:ext>
            </c:extLst>
          </c:dPt>
          <c:dPt>
            <c:idx val="4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132E-4558-8B77-BD70B9DAB1AA}"/>
              </c:ext>
            </c:extLst>
          </c:dPt>
          <c:dPt>
            <c:idx val="46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132E-4558-8B77-BD70B9DAB1AA}"/>
              </c:ext>
            </c:extLst>
          </c:dPt>
          <c:dPt>
            <c:idx val="4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132E-4558-8B77-BD70B9DAB1AA}"/>
              </c:ext>
            </c:extLst>
          </c:dPt>
          <c:dPt>
            <c:idx val="48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132E-4558-8B77-BD70B9DAB1AA}"/>
              </c:ext>
            </c:extLst>
          </c:dPt>
          <c:dPt>
            <c:idx val="4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132E-4558-8B77-BD70B9DAB1AA}"/>
              </c:ext>
            </c:extLst>
          </c:dPt>
          <c:dPt>
            <c:idx val="5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132E-4558-8B77-BD70B9DAB1AA}"/>
              </c:ext>
            </c:extLst>
          </c:dPt>
          <c:dLbls>
            <c:dLbl>
              <c:idx val="0"/>
              <c:layout>
                <c:manualLayout>
                  <c:x val="-0.15115715720904144"/>
                  <c:y val="0.293555906419584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baseline="0"/>
                      <a:t>80% (41/51)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059555369907663"/>
                      <c:h val="0.3514630223558357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132E-4558-8B77-BD70B9DAB1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2E-4558-8B77-BD70B9DAB1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Sheet1!$B$2:$B$52</c:f>
              <c:numCache>
                <c:formatCode>General</c:formatCode>
                <c:ptCount val="51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Sheet1!$C$2:$C$52</c:f>
              <c:numCache>
                <c:formatCode>0.0%</c:formatCode>
                <c:ptCount val="51"/>
                <c:pt idx="0" formatCode="0%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6-132E-4558-8B77-BD70B9DAB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1800" b="0">
                <a:solidFill>
                  <a:schemeClr val="accent1"/>
                </a:solidFill>
                <a:latin typeface="Montserrat" panose="00000500000000000000" pitchFamily="2" charset="0"/>
              </a:rPr>
              <a:t>Time Savings</a:t>
            </a:r>
            <a:r>
              <a:rPr lang="en-US" sz="1800" b="0" baseline="0">
                <a:solidFill>
                  <a:schemeClr val="accent1"/>
                </a:solidFill>
                <a:latin typeface="Montserrat" panose="00000500000000000000" pitchFamily="2" charset="0"/>
              </a:rPr>
              <a:t> per State</a:t>
            </a:r>
            <a:endParaRPr lang="en-US" sz="1800" b="0">
              <a:solidFill>
                <a:schemeClr val="accent1"/>
              </a:solidFill>
              <a:latin typeface="Montserrat" panose="00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Manual Extraction</c:v>
                </c:pt>
                <c:pt idx="1">
                  <c:v>Automated Extraction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6E-435C-9848-1F5B1E7F62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Manual Extraction</c:v>
                </c:pt>
                <c:pt idx="1">
                  <c:v>Automated Extraction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D26E-435C-9848-1F5B1E7F62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Manual Extraction</c:v>
                </c:pt>
                <c:pt idx="1">
                  <c:v>Automated Extraction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D26E-435C-9848-1F5B1E7F6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6480080"/>
        <c:axId val="346479120"/>
      </c:barChart>
      <c:catAx>
        <c:axId val="346480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79120"/>
        <c:crosses val="autoZero"/>
        <c:auto val="1"/>
        <c:lblAlgn val="ctr"/>
        <c:lblOffset val="100"/>
        <c:noMultiLvlLbl val="0"/>
      </c:catAx>
      <c:valAx>
        <c:axId val="34647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8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510420767716534"/>
          <c:y val="4.2187497404804541E-2"/>
          <c:w val="0.63229170767716536"/>
          <c:h val="0.94843750317190556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97-4563-9BD2-F705421EB7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97-4563-9BD2-F705421EB7F0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97-4563-9BD2-F705421EB7F0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97-4563-9BD2-F705421EB7F0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97-4563-9BD2-F705421EB7F0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A97-4563-9BD2-F705421EB7F0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A97-4563-9BD2-F705421EB7F0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A97-4563-9BD2-F705421EB7F0}"/>
              </c:ext>
            </c:extLst>
          </c:dPt>
          <c:dPt>
            <c:idx val="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A97-4563-9BD2-F705421EB7F0}"/>
              </c:ext>
            </c:extLst>
          </c:dPt>
          <c:dPt>
            <c:idx val="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A97-4563-9BD2-F705421EB7F0}"/>
              </c:ext>
            </c:extLst>
          </c:dPt>
          <c:dPt>
            <c:idx val="1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A97-4563-9BD2-F705421EB7F0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A97-4563-9BD2-F705421EB7F0}"/>
              </c:ext>
            </c:extLst>
          </c:dPt>
          <c:dPt>
            <c:idx val="1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A97-4563-9BD2-F705421EB7F0}"/>
              </c:ext>
            </c:extLst>
          </c:dPt>
          <c:dPt>
            <c:idx val="1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A97-4563-9BD2-F705421EB7F0}"/>
              </c:ext>
            </c:extLst>
          </c:dPt>
          <c:dPt>
            <c:idx val="1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A97-4563-9BD2-F705421EB7F0}"/>
              </c:ext>
            </c:extLst>
          </c:dPt>
          <c:dPt>
            <c:idx val="1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A97-4563-9BD2-F705421EB7F0}"/>
              </c:ext>
            </c:extLst>
          </c:dPt>
          <c:dPt>
            <c:idx val="1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BA97-4563-9BD2-F705421EB7F0}"/>
              </c:ext>
            </c:extLst>
          </c:dPt>
          <c:dPt>
            <c:idx val="1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BA97-4563-9BD2-F705421EB7F0}"/>
              </c:ext>
            </c:extLst>
          </c:dPt>
          <c:dPt>
            <c:idx val="1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BA97-4563-9BD2-F705421EB7F0}"/>
              </c:ext>
            </c:extLst>
          </c:dPt>
          <c:dPt>
            <c:idx val="1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BA97-4563-9BD2-F705421EB7F0}"/>
              </c:ext>
            </c:extLst>
          </c:dPt>
          <c:dPt>
            <c:idx val="2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BA97-4563-9BD2-F705421EB7F0}"/>
              </c:ext>
            </c:extLst>
          </c:dPt>
          <c:dPt>
            <c:idx val="2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BA97-4563-9BD2-F705421EB7F0}"/>
              </c:ext>
            </c:extLst>
          </c:dPt>
          <c:dPt>
            <c:idx val="2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BA97-4563-9BD2-F705421EB7F0}"/>
              </c:ext>
            </c:extLst>
          </c:dPt>
          <c:dPt>
            <c:idx val="2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BA97-4563-9BD2-F705421EB7F0}"/>
              </c:ext>
            </c:extLst>
          </c:dPt>
          <c:dPt>
            <c:idx val="2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BA97-4563-9BD2-F705421EB7F0}"/>
              </c:ext>
            </c:extLst>
          </c:dPt>
          <c:dPt>
            <c:idx val="2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BA97-4563-9BD2-F705421EB7F0}"/>
              </c:ext>
            </c:extLst>
          </c:dPt>
          <c:dPt>
            <c:idx val="2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BA97-4563-9BD2-F705421EB7F0}"/>
              </c:ext>
            </c:extLst>
          </c:dPt>
          <c:dPt>
            <c:idx val="2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BA97-4563-9BD2-F705421EB7F0}"/>
              </c:ext>
            </c:extLst>
          </c:dPt>
          <c:dPt>
            <c:idx val="2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BA97-4563-9BD2-F705421EB7F0}"/>
              </c:ext>
            </c:extLst>
          </c:dPt>
          <c:dPt>
            <c:idx val="2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BA97-4563-9BD2-F705421EB7F0}"/>
              </c:ext>
            </c:extLst>
          </c:dPt>
          <c:dPt>
            <c:idx val="3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BA97-4563-9BD2-F705421EB7F0}"/>
              </c:ext>
            </c:extLst>
          </c:dPt>
          <c:dPt>
            <c:idx val="3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BA97-4563-9BD2-F705421EB7F0}"/>
              </c:ext>
            </c:extLst>
          </c:dPt>
          <c:dPt>
            <c:idx val="3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BA97-4563-9BD2-F705421EB7F0}"/>
              </c:ext>
            </c:extLst>
          </c:dPt>
          <c:dPt>
            <c:idx val="3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BA97-4563-9BD2-F705421EB7F0}"/>
              </c:ext>
            </c:extLst>
          </c:dPt>
          <c:dPt>
            <c:idx val="3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BA97-4563-9BD2-F705421EB7F0}"/>
              </c:ext>
            </c:extLst>
          </c:dPt>
          <c:dPt>
            <c:idx val="3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BA97-4563-9BD2-F705421EB7F0}"/>
              </c:ext>
            </c:extLst>
          </c:dPt>
          <c:dPt>
            <c:idx val="3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BA97-4563-9BD2-F705421EB7F0}"/>
              </c:ext>
            </c:extLst>
          </c:dPt>
          <c:dPt>
            <c:idx val="3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BA97-4563-9BD2-F705421EB7F0}"/>
              </c:ext>
            </c:extLst>
          </c:dPt>
          <c:dPt>
            <c:idx val="3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BA97-4563-9BD2-F705421EB7F0}"/>
              </c:ext>
            </c:extLst>
          </c:dPt>
          <c:dPt>
            <c:idx val="3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BA97-4563-9BD2-F705421EB7F0}"/>
              </c:ext>
            </c:extLst>
          </c:dPt>
          <c:dPt>
            <c:idx val="4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BA97-4563-9BD2-F705421EB7F0}"/>
              </c:ext>
            </c:extLst>
          </c:dPt>
          <c:dPt>
            <c:idx val="4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BA97-4563-9BD2-F705421EB7F0}"/>
              </c:ext>
            </c:extLst>
          </c:dPt>
          <c:dPt>
            <c:idx val="4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BA97-4563-9BD2-F705421EB7F0}"/>
              </c:ext>
            </c:extLst>
          </c:dPt>
          <c:dPt>
            <c:idx val="4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BA97-4563-9BD2-F705421EB7F0}"/>
              </c:ext>
            </c:extLst>
          </c:dPt>
          <c:dPt>
            <c:idx val="4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BA97-4563-9BD2-F705421EB7F0}"/>
              </c:ext>
            </c:extLst>
          </c:dPt>
          <c:dPt>
            <c:idx val="4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BA97-4563-9BD2-F705421EB7F0}"/>
              </c:ext>
            </c:extLst>
          </c:dPt>
          <c:dPt>
            <c:idx val="4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BA97-4563-9BD2-F705421EB7F0}"/>
              </c:ext>
            </c:extLst>
          </c:dPt>
          <c:dPt>
            <c:idx val="4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BA97-4563-9BD2-F705421EB7F0}"/>
              </c:ext>
            </c:extLst>
          </c:dPt>
          <c:dPt>
            <c:idx val="48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BA97-4563-9BD2-F705421EB7F0}"/>
              </c:ext>
            </c:extLst>
          </c:dPt>
          <c:dPt>
            <c:idx val="4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BA97-4563-9BD2-F705421EB7F0}"/>
              </c:ext>
            </c:extLst>
          </c:dPt>
          <c:dPt>
            <c:idx val="5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BA97-4563-9BD2-F705421EB7F0}"/>
              </c:ext>
            </c:extLst>
          </c:dPt>
          <c:cat>
            <c:numRef>
              <c:f>Sheet1!$B$2:$B$52</c:f>
              <c:numCache>
                <c:formatCode>General</c:formatCode>
                <c:ptCount val="5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</c:numCache>
            </c:numRef>
          </c:cat>
          <c:val>
            <c:numRef>
              <c:f>Sheet1!$C$2:$C$52</c:f>
              <c:numCache>
                <c:formatCode>General</c:formatCode>
                <c:ptCount val="5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6-BA97-4563-9BD2-F705421EB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652006908408"/>
          <c:y val="0.11162011609868296"/>
          <c:w val="0.63333353838582673"/>
          <c:h val="0.95000024913876424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FE7-4079-BED4-F702A4D9B12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E7-4079-BED4-F702A4D9B128}"/>
              </c:ext>
            </c:extLst>
          </c:dPt>
          <c:cat>
            <c:strRef>
              <c:f>Sheet1!$B$2:$B$3</c:f>
              <c:strCache>
                <c:ptCount val="2"/>
                <c:pt idx="0">
                  <c:v>%Remaining</c:v>
                </c:pt>
                <c:pt idx="1">
                  <c:v>%Completed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 formatCode="0%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7-4079-BED4-F702A4D9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43641233271076"/>
          <c:y val="0.86953062933086345"/>
          <c:w val="0.72312691418997121"/>
          <c:h val="6.9381999427606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36492062381984E-2"/>
          <c:y val="0.13049176144648586"/>
          <c:w val="0.96229571590724461"/>
          <c:h val="0.719817366579177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Clumitative_claims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Over 5 Days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 formatCode="General">
                  <c:v>0</c:v>
                </c:pt>
                <c:pt idx="1">
                  <c:v>446401.38000000699</c:v>
                </c:pt>
                <c:pt idx="2">
                  <c:v>748356.52000001073</c:v>
                </c:pt>
                <c:pt idx="3">
                  <c:v>1015373.0200000107</c:v>
                </c:pt>
                <c:pt idx="4">
                  <c:v>1255392.7700000091</c:v>
                </c:pt>
                <c:pt idx="5">
                  <c:v>1508160.3800000078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A-4189-B039-F31707174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Count of CLAIM_NUMBER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9.3835666375036542E-2"/>
                </c:manualLayout>
              </c:layout>
              <c:tx>
                <c:rich>
                  <a:bodyPr/>
                  <a:lstStyle/>
                  <a:p>
                    <a:fld id="{114EFB52-67C7-40D8-9396-662F542A3D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C7A-4189-B039-F31707174634}"/>
                </c:ext>
              </c:extLst>
            </c:dLbl>
            <c:dLbl>
              <c:idx val="1"/>
              <c:layout>
                <c:manualLayout>
                  <c:x val="-4.342133830409952E-17"/>
                  <c:y val="-6.3543671624380377E-2"/>
                </c:manualLayout>
              </c:layout>
              <c:tx>
                <c:rich>
                  <a:bodyPr/>
                  <a:lstStyle/>
                  <a:p>
                    <a:fld id="{7862B237-6B0C-4D0E-A782-D93B77EEE7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C7A-4189-B039-F31707174634}"/>
                </c:ext>
              </c:extLst>
            </c:dLbl>
            <c:dLbl>
              <c:idx val="2"/>
              <c:layout>
                <c:manualLayout>
                  <c:x val="8.6299741240646196E-4"/>
                  <c:y val="-8.1396179644211225E-2"/>
                </c:manualLayout>
              </c:layout>
              <c:tx>
                <c:rich>
                  <a:bodyPr/>
                  <a:lstStyle/>
                  <a:p>
                    <a:fld id="{DBA5A1E9-6B86-40AB-9D05-C4F7B540B114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6C7A-4189-B039-F31707174634}"/>
                </c:ext>
              </c:extLst>
            </c:dLbl>
            <c:dLbl>
              <c:idx val="3"/>
              <c:layout>
                <c:manualLayout>
                  <c:x val="0"/>
                  <c:y val="-8.5629556722076408E-2"/>
                </c:manualLayout>
              </c:layout>
              <c:tx>
                <c:rich>
                  <a:bodyPr/>
                  <a:lstStyle/>
                  <a:p>
                    <a:fld id="{1026C34C-D6D5-417D-BD08-2EFB5164F5F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C7A-4189-B039-F31707174634}"/>
                </c:ext>
              </c:extLst>
            </c:dLbl>
            <c:dLbl>
              <c:idx val="4"/>
              <c:layout>
                <c:manualLayout>
                  <c:x val="5.1151362566146776E-3"/>
                  <c:y val="-7.74183435403907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F3B12F-490F-45D3-9F9D-A74F90F9FA68}" type="CELLRANGE">
                      <a:rPr lang="en-US" sz="1050" dirty="0"/>
                      <a:pPr>
                        <a:defRPr sz="105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082360071799886E-2"/>
                      <c:h val="0.1386111111111111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C7A-4189-B039-F31707174634}"/>
                </c:ext>
              </c:extLst>
            </c:dLbl>
            <c:dLbl>
              <c:idx val="5"/>
              <c:layout>
                <c:manualLayout>
                  <c:x val="-1.1842319975757618E-3"/>
                  <c:y val="-0.32904782735491395"/>
                </c:manualLayout>
              </c:layout>
              <c:tx>
                <c:rich>
                  <a:bodyPr/>
                  <a:lstStyle/>
                  <a:p>
                    <a:fld id="{8023F872-02AC-4043-A043-B1D80D76F45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C7A-4189-B039-F317071746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Over 5 Days</c:v>
                </c:pt>
              </c:strCache>
            </c:strRef>
          </c:cat>
          <c:val>
            <c:numRef>
              <c:f>Sheet1!$C$2:$C$7</c:f>
              <c:numCache>
                <c:formatCode>_(* #,##0.00_);_(* \(#,##0.00\);_(* "-"??_);_(@_)</c:formatCode>
                <c:ptCount val="6"/>
                <c:pt idx="0">
                  <c:v>446401.38000000699</c:v>
                </c:pt>
                <c:pt idx="1">
                  <c:v>301955.14000000374</c:v>
                </c:pt>
                <c:pt idx="2">
                  <c:v>267016.5</c:v>
                </c:pt>
                <c:pt idx="3">
                  <c:v>240019.74999999828</c:v>
                </c:pt>
                <c:pt idx="4">
                  <c:v>252767.60999999868</c:v>
                </c:pt>
                <c:pt idx="5">
                  <c:v>7190288.2799995178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Sheet1!$D$2:$D$18</c15:f>
                <c15:dlblRangeCache>
                  <c:ptCount val="17"/>
                  <c:pt idx="0">
                    <c:v>446.40k
(5%)</c:v>
                  </c:pt>
                  <c:pt idx="1">
                    <c:v>748.36k
(9%)</c:v>
                  </c:pt>
                  <c:pt idx="2">
                    <c:v>1.0M
(12%)</c:v>
                  </c:pt>
                  <c:pt idx="3">
                    <c:v>1.3M
(14%)</c:v>
                  </c:pt>
                  <c:pt idx="4">
                    <c:v>1.5M
(17%)</c:v>
                  </c:pt>
                  <c:pt idx="5">
                    <c:v>8.7M
(100%)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6C7A-4189-B039-F31707174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PerceCLumi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Over 5 Days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C7A-4189-B039-F31707174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0388336"/>
        <c:axId val="880387856"/>
      </c:barChart>
      <c:catAx>
        <c:axId val="88038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387856"/>
        <c:crosses val="autoZero"/>
        <c:auto val="1"/>
        <c:lblAlgn val="ctr"/>
        <c:lblOffset val="100"/>
        <c:noMultiLvlLbl val="0"/>
      </c:catAx>
      <c:valAx>
        <c:axId val="880387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038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579247966058232E-2"/>
          <c:y val="8.9650549921414593E-2"/>
          <c:w val="0.97394689605333706"/>
          <c:h val="0.910349450078585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Sheet1!$B$2:$B$7</c:f>
              <c:numCache>
                <c:formatCode>"$"#,##0.00</c:formatCode>
                <c:ptCount val="6"/>
                <c:pt idx="0" formatCode="General">
                  <c:v>0</c:v>
                </c:pt>
                <c:pt idx="1">
                  <c:v>41902270.687200218</c:v>
                </c:pt>
                <c:pt idx="2">
                  <c:v>69594353.265500218</c:v>
                </c:pt>
                <c:pt idx="3">
                  <c:v>95089776.936500192</c:v>
                </c:pt>
                <c:pt idx="4">
                  <c:v>119006002.78720014</c:v>
                </c:pt>
                <c:pt idx="5">
                  <c:v>145196353.03920016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6E-480E-B3E6-6C210F5B89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604541110100939E-3"/>
                  <c:y val="-4.1850217932015939E-2"/>
                </c:manualLayout>
              </c:layout>
              <c:tx>
                <c:rich>
                  <a:bodyPr/>
                  <a:lstStyle/>
                  <a:p>
                    <a:fld id="{61353C52-BA06-4BCC-BD51-D66789CCD7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96E-480E-B3E6-6C210F5B89C5}"/>
                </c:ext>
              </c:extLst>
            </c:dLbl>
            <c:dLbl>
              <c:idx val="1"/>
              <c:layout>
                <c:manualLayout>
                  <c:x val="-2.3209082220201878E-3"/>
                  <c:y val="-5.6687383944010052E-2"/>
                </c:manualLayout>
              </c:layout>
              <c:tx>
                <c:rich>
                  <a:bodyPr/>
                  <a:lstStyle/>
                  <a:p>
                    <a:fld id="{2D5F3B08-A3DD-48D2-AA70-0A474610062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396E-480E-B3E6-6C210F5B89C5}"/>
                </c:ext>
              </c:extLst>
            </c:dLbl>
            <c:dLbl>
              <c:idx val="2"/>
              <c:layout>
                <c:manualLayout>
                  <c:x val="-1.1604612751332092E-3"/>
                  <c:y val="-7.5638920394458256E-2"/>
                </c:manualLayout>
              </c:layout>
              <c:tx>
                <c:rich>
                  <a:bodyPr/>
                  <a:lstStyle/>
                  <a:p>
                    <a:fld id="{BA9F3E68-6537-4C8F-88CF-87963DB1F5F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96E-480E-B3E6-6C210F5B89C5}"/>
                </c:ext>
              </c:extLst>
            </c:dLbl>
            <c:dLbl>
              <c:idx val="3"/>
              <c:layout>
                <c:manualLayout>
                  <c:x val="-8.5099510432956084E-17"/>
                  <c:y val="-7.7300520691800698E-2"/>
                </c:manualLayout>
              </c:layout>
              <c:tx>
                <c:rich>
                  <a:bodyPr/>
                  <a:lstStyle/>
                  <a:p>
                    <a:fld id="{E4FDA1BF-81A3-43D9-9954-4C328AF4615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96E-480E-B3E6-6C210F5B89C5}"/>
                </c:ext>
              </c:extLst>
            </c:dLbl>
            <c:dLbl>
              <c:idx val="4"/>
              <c:layout>
                <c:manualLayout>
                  <c:x val="-2.3209225502662484E-3"/>
                  <c:y val="-7.930333942301572E-2"/>
                </c:manualLayout>
              </c:layout>
              <c:tx>
                <c:rich>
                  <a:bodyPr/>
                  <a:lstStyle/>
                  <a:p>
                    <a:fld id="{3BB0C8DD-6D1A-41F5-855F-032F6474D0F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96E-480E-B3E6-6C210F5B89C5}"/>
                </c:ext>
              </c:extLst>
            </c:dLbl>
            <c:dLbl>
              <c:idx val="5"/>
              <c:layout>
                <c:manualLayout>
                  <c:x val="-4.0207939949180597E-4"/>
                  <c:y val="-0.40719491547259073"/>
                </c:manualLayout>
              </c:layout>
              <c:tx>
                <c:rich>
                  <a:bodyPr/>
                  <a:lstStyle/>
                  <a:p>
                    <a:fld id="{530C53E6-779C-4EB1-98B4-6DBB4DDECF5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96E-480E-B3E6-6C210F5B8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Sheet1!$C$2:$C$7</c:f>
              <c:numCache>
                <c:formatCode>"$"#,##0.00</c:formatCode>
                <c:ptCount val="6"/>
                <c:pt idx="0">
                  <c:v>41902270.687200218</c:v>
                </c:pt>
                <c:pt idx="1">
                  <c:v>27692082.578300003</c:v>
                </c:pt>
                <c:pt idx="2">
                  <c:v>25495423.67099997</c:v>
                </c:pt>
                <c:pt idx="3">
                  <c:v>23916225.85069995</c:v>
                </c:pt>
                <c:pt idx="4">
                  <c:v>26190350.252000023</c:v>
                </c:pt>
                <c:pt idx="5">
                  <c:v>817974805.68739676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Sheet1!$D$2:$D$7</c15:f>
                <c15:dlblRangeCache>
                  <c:ptCount val="6"/>
                  <c:pt idx="0">
                    <c:v>$41.9M
(4%)</c:v>
                  </c:pt>
                  <c:pt idx="1">
                    <c:v>$69.6M
(7%)</c:v>
                  </c:pt>
                  <c:pt idx="2">
                    <c:v>$95.1M
(10%)</c:v>
                  </c:pt>
                  <c:pt idx="3">
                    <c:v>$119.0M
(12%)</c:v>
                  </c:pt>
                  <c:pt idx="4">
                    <c:v>$145.2M
(15%)</c:v>
                  </c:pt>
                  <c:pt idx="5">
                    <c:v>$963.2M
(100%)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396E-480E-B3E6-6C210F5B89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6E-480E-B3E6-6C210F5B8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13254319"/>
        <c:axId val="1113249519"/>
      </c:barChart>
      <c:catAx>
        <c:axId val="1113254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3249519"/>
        <c:crosses val="autoZero"/>
        <c:auto val="1"/>
        <c:lblAlgn val="ctr"/>
        <c:lblOffset val="100"/>
        <c:noMultiLvlLbl val="0"/>
      </c:catAx>
      <c:valAx>
        <c:axId val="11132495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325431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Distribution</a:t>
            </a:r>
            <a:r>
              <a:rPr lang="en-US" sz="1400" baseline="0"/>
              <a:t> by Product</a:t>
            </a:r>
            <a:endParaRPr lang="en-US" sz="1400"/>
          </a:p>
        </c:rich>
      </c:tx>
      <c:layout>
        <c:manualLayout>
          <c:xMode val="edge"/>
          <c:yMode val="edge"/>
          <c:x val="0.2733259993333762"/>
          <c:y val="3.263124003204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100">
                        <a:solidFill>
                          <a:schemeClr val="bg1"/>
                        </a:solidFill>
                      </a:rPr>
                      <a:t>39%($3M)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77058975302192"/>
                      <c:h val="0.2569267937870244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52C-490B-B8A7-8CC7F47BCBF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0.39119989776598801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C-490B-B8A7-8CC7F47BCB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1100">
                        <a:solidFill>
                          <a:schemeClr val="bg1"/>
                        </a:solidFill>
                      </a:rPr>
                      <a:t>61%</a:t>
                    </a:r>
                    <a:r>
                      <a:rPr lang="en-US">
                        <a:solidFill>
                          <a:schemeClr val="bg1"/>
                        </a:solidFill>
                      </a:rPr>
                      <a:t>($</a:t>
                    </a:r>
                    <a:r>
                      <a:rPr lang="en-US" sz="1100">
                        <a:solidFill>
                          <a:schemeClr val="bg1"/>
                        </a:solidFill>
                      </a:rPr>
                      <a:t>4M</a:t>
                    </a:r>
                    <a:r>
                      <a:rPr lang="en-US">
                        <a:solidFill>
                          <a:schemeClr val="bg1"/>
                        </a:solidFill>
                      </a:rPr>
                      <a:t>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32389647642493"/>
                      <c:h val="0.2569267937870244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052C-490B-B8A7-8CC7F47BCBF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0.60880010223399905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2C-490B-B8A7-8CC7F47BC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72%(42K)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B3DB-402B-BAED-22F6F5E1276A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0.72313127689080003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DB-402B-BAED-22F6F5E127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28%(16k)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3DB-402B-BAED-22F6F5E1276A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0.27691687231091999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DB-402B-BAED-22F6F5E12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Distribution by</a:t>
            </a:r>
            <a:r>
              <a:rPr lang="en-US" sz="1400" baseline="0"/>
              <a:t> Claim types</a:t>
            </a:r>
            <a:endParaRPr lang="en-US" sz="1400"/>
          </a:p>
        </c:rich>
      </c:tx>
      <c:layout>
        <c:manualLayout>
          <c:xMode val="edge"/>
          <c:yMode val="edge"/>
          <c:x val="0.29534745899953169"/>
          <c:y val="0.14266117969821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980732142124387"/>
          <c:y val="0.25129760258525213"/>
          <c:w val="0.7309860529159391"/>
          <c:h val="0.50913192451775346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6%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DC0-4E9B-8811-ADFC04CC38D8}"/>
                </c:ext>
              </c:extLst>
            </c:dLbl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Sheet1!$B$2</c:f>
              <c:numCache>
                <c:formatCode>0.00</c:formatCode>
                <c:ptCount val="1"/>
                <c:pt idx="0">
                  <c:v>449594.700000001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C0-4E9B-8811-ADFC04CC38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94%($7M)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DC0-4E9B-8811-ADFC04CC38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7064105.67000004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C0-4E9B-8811-ADFC04CC3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99556384"/>
        <c:axId val="1299571264"/>
      </c:barChart>
      <c:catAx>
        <c:axId val="129955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71264"/>
        <c:crosses val="autoZero"/>
        <c:auto val="1"/>
        <c:lblAlgn val="ctr"/>
        <c:lblOffset val="100"/>
        <c:noMultiLvlLbl val="0"/>
      </c:catAx>
      <c:valAx>
        <c:axId val="1299571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9955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473152921769342"/>
          <c:y val="0.385586653969681"/>
          <c:w val="0.74890484092612009"/>
          <c:h val="0.548685743690445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2D9-4D6E-B845-F21D1E755869}"/>
                </c:ext>
              </c:extLst>
            </c:dLbl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D9-4D6E-B845-F21D1E7558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94%(55K)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52D9-4D6E-B845-F21D1E7558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Claims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D9-4D6E-B845-F21D1E75586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99533344"/>
        <c:axId val="1299519904"/>
      </c:barChart>
      <c:catAx>
        <c:axId val="129953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19904"/>
        <c:crosses val="autoZero"/>
        <c:auto val="1"/>
        <c:lblAlgn val="ctr"/>
        <c:lblOffset val="100"/>
        <c:noMultiLvlLbl val="0"/>
      </c:catAx>
      <c:valAx>
        <c:axId val="129951990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29953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Distribution by State</a:t>
            </a:r>
          </a:p>
        </c:rich>
      </c:tx>
      <c:layout>
        <c:manualLayout>
          <c:xMode val="edge"/>
          <c:yMode val="edge"/>
          <c:x val="0.31084411722562"/>
          <c:y val="5.41777133588187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267673558815111"/>
          <c:y val="0.25492559903555934"/>
          <c:w val="0.79889755943575158"/>
          <c:h val="0.5268927503948315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TX1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86E33E-89CB-481A-BBEE-12CD9AD27957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>
                        <a:solidFill>
                          <a:schemeClr val="bg1"/>
                        </a:solidFill>
                      </a:rPr>
                      <a:t>($4M)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562-401F-965A-BC57D0106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0.50722259879359299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62-401F-965A-BC57D01061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IL1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30213984200432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bg1"/>
                        </a:solidFill>
                      </a:rPr>
                      <a:t>41%($3M)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562-401F-965A-BC57D0106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Sheet1!$C$2</c:f>
              <c:numCache>
                <c:formatCode>0.00</c:formatCode>
                <c:ptCount val="1"/>
                <c:pt idx="0">
                  <c:v>0.40435690618637099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62-401F-965A-BC57D01061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OK1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A562-401F-965A-BC57D0106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5.2506083843027802E-2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62-401F-965A-BC57D010616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NM1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062950896933268E-2"/>
                  <c:y val="-0.15792889917421146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3%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562-401F-965A-BC57D0106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2.4488455610815599E-2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62-401F-965A-BC57D010616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MT1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7110665444533085E-2"/>
                  <c:y val="-0.1889968793396301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A562-401F-965A-BC57D0106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Est Savings</c:v>
                </c:pt>
              </c:strCache>
            </c:strRef>
          </c:cat>
          <c:val>
            <c:numRef>
              <c:f>Sheet1!$F$2</c:f>
              <c:numCache>
                <c:formatCode>0.00%</c:formatCode>
                <c:ptCount val="1"/>
                <c:pt idx="0">
                  <c:v>9.4259555662275299E-3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562-401F-965A-BC57D0106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99605824"/>
        <c:axId val="1299586144"/>
      </c:barChart>
      <c:catAx>
        <c:axId val="129960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586144"/>
        <c:crosses val="autoZero"/>
        <c:auto val="1"/>
        <c:lblAlgn val="ctr"/>
        <c:lblOffset val="100"/>
        <c:noMultiLvlLbl val="0"/>
      </c:catAx>
      <c:valAx>
        <c:axId val="1299586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9960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1_8129E5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EFFA9F-411E-49A2-93C4-93F5549851B0}" authorId="{FF37EF16-4888-9DC7-3251-5E1C6D29965E}" created="2025-08-12T10:13:03.447">
    <pc:sldMkLst xmlns:pc="http://schemas.microsoft.com/office/powerpoint/2013/main/command">
      <pc:docMk/>
      <pc:sldMk cId="2167006714" sldId="257"/>
    </pc:sldMkLst>
    <p188:txBody>
      <a:bodyPr/>
      <a:lstStyle/>
      <a:p>
        <a:r>
          <a:rPr lang="en-US"/>
          <a:t>[@Kuruva, Janardhan]  Are you still working on this slide? And is there any more information need to be added?
If no, then delete this slide please.</a:t>
        </a:r>
      </a:p>
    </p188:txBody>
  </p188:cm>
</p188:cmLst>
</file>

<file path=ppt/comments/modernComment_102_5CF96A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CB4BAD-DAF6-42EC-AB04-AB9A391C6FEA}" authorId="{FF37EF16-4888-9DC7-3251-5E1C6D29965E}" created="2025-08-12T10:15:05.984">
    <pc:sldMkLst xmlns:pc="http://schemas.microsoft.com/office/powerpoint/2013/main/command">
      <pc:docMk/>
      <pc:sldMk cId="1559849585" sldId="258"/>
    </pc:sldMkLst>
    <p188:replyLst>
      <p188:reply id="{D0B67D8B-658F-48EB-86AC-0A113D3A07DD}" authorId="{F45651D0-FD12-C282-5CEC-89E601FF4D39}" created="2025-08-12T16:18:02.724">
        <p188:txBody>
          <a:bodyPr/>
          <a:lstStyle/>
          <a:p>
            <a:r>
              <a:rPr lang="en-US"/>
              <a:t>I will fill it with sample info , Thanks Pranay.</a:t>
            </a:r>
          </a:p>
        </p188:txBody>
      </p188:reply>
    </p188:replyLst>
    <p188:txBody>
      <a:bodyPr/>
      <a:lstStyle/>
      <a:p>
        <a:r>
          <a:rPr lang="en-US"/>
          <a:t>[@Kuruva, Janardhan]  this is good but please fill the information. Or just take the screenshot from the excel file</a:t>
        </a:r>
      </a:p>
    </p188:txBody>
  </p188:cm>
</p188:cmLst>
</file>

<file path=ppt/comments/modernComment_13C_377473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79C4B9-A00C-4758-BC38-165641243825}" authorId="{FF37EF16-4888-9DC7-3251-5E1C6D29965E}" created="2025-10-03T03:15:05.9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30378647" sldId="316"/>
      <ac:spMk id="4" creationId="{5B3CFA59-11B4-D00E-B6EE-145CE19ECF89}"/>
    </ac:deMkLst>
    <p188:replyLst>
      <p188:reply id="{2131D719-2163-41BD-AEAA-F700ADB3C55F}" authorId="{F45651D0-FD12-C282-5CEC-89E601FF4D39}" created="2025-10-03T03:21:10.137">
        <p188:txBody>
          <a:bodyPr/>
          <a:lstStyle/>
          <a:p>
            <a:r>
              <a:rPr lang="en-US"/>
              <a:t>Okay Pranay
</a:t>
            </a:r>
          </a:p>
        </p188:txBody>
      </p188:reply>
    </p188:replyLst>
    <p188:txBody>
      <a:bodyPr/>
      <a:lstStyle/>
      <a:p>
        <a:r>
          <a:rPr lang="en-US"/>
          <a:t>[@Kuruva, Janardhan]  can you update the slide decimal point to round up to 0 for cases like 27.61 to 26 and to 0 decimal places for cases like 0.53 to 0.5</a:t>
        </a:r>
      </a:p>
    </p188:txBody>
  </p188:cm>
</p188:cmLst>
</file>

<file path=ppt/comments/modernComment_565D1DD6_EB0D74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8520C2-4D6F-49E2-86FC-DD53170A6147}" authorId="{FF37EF16-4888-9DC7-3251-5E1C6D29965E}" created="2025-10-08T00:29:31.269">
    <pc:sldMkLst xmlns:pc="http://schemas.microsoft.com/office/powerpoint/2013/main/command">
      <pc:docMk/>
      <pc:sldMk cId="3943527501" sldId="1448943062"/>
    </pc:sldMkLst>
    <p188:txBody>
      <a:bodyPr/>
      <a:lstStyle/>
      <a:p>
        <a:r>
          <a:rPr lang="en-US"/>
          <a:t>[@Kuruva, Janardhan] Please add timeline till end of current internship, till Oct 17th (if I am not mistaken). And fill that with documentation part.</a:t>
        </a:r>
      </a:p>
    </p188:txBody>
  </p188:cm>
</p188:cmLst>
</file>

<file path=ppt/comments/modernComment_565D1DDF_2D0156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0DB9F0-0AEA-48AB-8D8A-52271747A6A2}" authorId="{FF37EF16-4888-9DC7-3251-5E1C6D29965E}" created="2025-08-12T09:44:14.960">
    <pc:sldMkLst xmlns:pc="http://schemas.microsoft.com/office/powerpoint/2013/main/command">
      <pc:docMk/>
      <pc:sldMk cId="755062318" sldId="1448943071"/>
    </pc:sldMkLst>
    <p188:txBody>
      <a:bodyPr/>
      <a:lstStyle/>
      <a:p>
        <a:r>
          <a:rPr lang="en-US"/>
          <a:t>[@Kuruva, Janardhan]  add what tools and technology you are using as a logo at the bottom.</a:t>
        </a:r>
      </a:p>
    </p188:txBody>
  </p188:cm>
  <p188:cm id="{12DB346A-C474-4E23-A51F-AADB4CBE0786}" authorId="{FF37EF16-4888-9DC7-3251-5E1C6D29965E}" created="2025-08-12T09:48:34.7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55062318" sldId="1448943071"/>
      <ac:picMk id="6" creationId="{5FF6F60C-E5A2-FE81-1BAB-14DFB1A023AB}"/>
    </ac:deMkLst>
    <p188:txBody>
      <a:bodyPr/>
      <a:lstStyle/>
      <a:p>
        <a:r>
          <a:rPr lang="en-US"/>
          <a:t>[@Kuruva, Janardhan]  added a workflow diagram from website for reference. We can create something similar as a workflow of your process.
Please create a workflow diagram and get it review by Abhishek.</a:t>
        </a:r>
      </a:p>
    </p188:txBody>
  </p188:cm>
</p188:cmLst>
</file>

<file path=ppt/comments/modernComment_565D1DE4_FF48E5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5267AB-C6CD-4E60-A734-A79952FAEE98}" authorId="{FF37EF16-4888-9DC7-3251-5E1C6D29965E}" created="2025-08-12T10:13:03.447">
    <pc:sldMkLst xmlns:pc="http://schemas.microsoft.com/office/powerpoint/2013/main/command">
      <pc:docMk/>
      <pc:sldMk cId="2167006714" sldId="257"/>
    </pc:sldMkLst>
    <p188:replyLst>
      <p188:reply id="{A56AEA3E-9159-4BC2-8DA1-1335C8651E14}" authorId="{FF37EF16-4888-9DC7-3251-5E1C6D29965E}" created="2025-08-13T18:03:56.530">
        <p188:txBody>
          <a:bodyPr/>
          <a:lstStyle/>
          <a:p>
            <a:r>
              <a:rPr lang="en-US"/>
              <a:t>Lets merge this slide with slide #7</a:t>
            </a:r>
          </a:p>
        </p188:txBody>
      </p188:reply>
    </p188:replyLst>
    <p188:txBody>
      <a:bodyPr/>
      <a:lstStyle/>
      <a:p>
        <a:r>
          <a:rPr lang="en-US"/>
          <a:t>[@Kuruva, Janardhan]  Are you still working on this slide? And is there any more information need to be added?
If no, then delete this slide please.</a:t>
        </a:r>
      </a:p>
    </p188:txBody>
  </p188:cm>
</p188:cmLst>
</file>

<file path=ppt/comments/modernComment_565D1DE6_CB4E17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604989-AF01-4193-8640-17608D4303DD}" authorId="{FF37EF16-4888-9DC7-3251-5E1C6D29965E}" created="2025-08-13T17:31:49.004">
    <pc:sldMkLst xmlns:pc="http://schemas.microsoft.com/office/powerpoint/2013/main/command">
      <pc:docMk/>
      <pc:sldMk cId="3410892695" sldId="1448943078"/>
    </pc:sldMkLst>
    <p188:replyLst>
      <p188:reply id="{809D94BC-3F19-48E6-92EA-9E410C8137C1}" authorId="{FF37EF16-4888-9DC7-3251-5E1C6D29965E}" created="2025-08-18T17:51:30.969">
        <p188:txBody>
          <a:bodyPr/>
          <a:lstStyle/>
          <a:p>
            <a:r>
              <a:rPr lang="en-US"/>
              <a:t>Suggesting to use this as a talking points</a:t>
            </a:r>
          </a:p>
        </p188:txBody>
      </p188:reply>
    </p188:replyLst>
    <p188:txBody>
      <a:bodyPr/>
      <a:lstStyle/>
      <a:p>
        <a:r>
          <a:rPr lang="en-US"/>
          <a:t>Add descriptive heading: multiple approach for legislative wesites</a:t>
        </a:r>
      </a:p>
    </p188:txBody>
  </p188:cm>
</p188:cmLst>
</file>

<file path=ppt/comments/modernComment_565D1DF3_CB3F90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1E9C77-873A-4271-8D5C-F7C9461CEF52}" authorId="{FF37EF16-4888-9DC7-3251-5E1C6D29965E}" created="2025-10-08T01:03:28.9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09940606" sldId="1448943091"/>
      <ac:spMk id="7" creationId="{3D76F4EB-A8A3-7C65-EF15-1D558E006B09}"/>
      <ac:txMk cp="0">
        <ac:context len="300" hash="1171967065"/>
      </ac:txMk>
    </ac:txMkLst>
    <p188:pos x="2114593" y="282390"/>
    <p188:txBody>
      <a:bodyPr/>
      <a:lstStyle/>
      <a:p>
        <a:r>
          <a:rPr lang="en-US"/>
          <a:t>[@Kuruva, Janardhan]  what does smaller scope means?</a:t>
        </a:r>
      </a:p>
    </p188:txBody>
  </p188:cm>
  <p188:cm id="{0B5ABCDB-0F63-4244-85C2-364BC71ECFCA}" authorId="{FF37EF16-4888-9DC7-3251-5E1C6D29965E}" created="2025-10-08T01:05:34.429">
    <pc:sldMkLst xmlns:pc="http://schemas.microsoft.com/office/powerpoint/2013/main/command">
      <pc:docMk/>
      <pc:sldMk cId="3409940606" sldId="1448943091"/>
    </pc:sldMkLst>
    <p188:txBody>
      <a:bodyPr/>
      <a:lstStyle/>
      <a:p>
        <a:r>
          <a:rPr lang="en-US"/>
          <a:t>I like the intent and visual but I am not following the example. If a claim is coming oos, i.e., without a reference claim, Cotiviti cannot edit it.</a:t>
        </a:r>
      </a:p>
    </p188:txBody>
  </p188:cm>
  <p188:cm id="{424C393F-E494-4E6A-8963-F19C2F20A53A}" authorId="{FF37EF16-4888-9DC7-3251-5E1C6D29965E}" created="2025-10-08T01:06:05.2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09940606" sldId="1448943091"/>
      <ac:spMk id="79" creationId="{D26BAA86-2047-EDF8-0AA2-30BBB23B14F9}"/>
      <ac:txMk cp="0">
        <ac:context len="256" hash="3044688878"/>
      </ac:txMk>
    </ac:txMkLst>
    <p188:pos x="5658761" y="278729"/>
    <p188:txBody>
      <a:bodyPr/>
      <a:lstStyle/>
      <a:p>
        <a:r>
          <a:rPr lang="en-US"/>
          <a:t>[@Kuruva, Janardhan]  why smaller one? It could have been a high dollar claim too, right?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8058-0B32-4257-8049-27D8928E814F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879045F-CB48-4F9E-A1E1-7BA628D93146}">
      <dgm:prSet/>
      <dgm:spPr>
        <a:solidFill>
          <a:schemeClr val="accent2"/>
        </a:solidFill>
      </dgm:spPr>
      <dgm:t>
        <a:bodyPr/>
        <a:lstStyle/>
        <a:p>
          <a:r>
            <a:rPr lang="en-US" b="1" baseline="0">
              <a:solidFill>
                <a:schemeClr val="bg1"/>
              </a:solidFill>
            </a:rPr>
            <a:t>Problem Statement</a:t>
          </a:r>
          <a:endParaRPr lang="en-US">
            <a:solidFill>
              <a:schemeClr val="bg1"/>
            </a:solidFill>
          </a:endParaRPr>
        </a:p>
      </dgm:t>
    </dgm:pt>
    <dgm:pt modelId="{6BB18A09-B793-473B-BE88-D9BF257B91C8}" type="parTrans" cxnId="{C5BF05FC-DB30-472C-8506-94EAEEBCCE43}">
      <dgm:prSet/>
      <dgm:spPr/>
      <dgm:t>
        <a:bodyPr/>
        <a:lstStyle/>
        <a:p>
          <a:endParaRPr lang="en-US"/>
        </a:p>
      </dgm:t>
    </dgm:pt>
    <dgm:pt modelId="{6C0530A2-FC59-48F4-8226-7FAB200C86B4}" type="sibTrans" cxnId="{C5BF05FC-DB30-472C-8506-94EAEEBCCE43}">
      <dgm:prSet/>
      <dgm:spPr/>
      <dgm:t>
        <a:bodyPr/>
        <a:lstStyle/>
        <a:p>
          <a:endParaRPr lang="en-US"/>
        </a:p>
      </dgm:t>
    </dgm:pt>
    <dgm:pt modelId="{F067FFF4-C96A-4A57-A534-FB5A33AB820B}">
      <dgm:prSet/>
      <dgm:spPr>
        <a:ln>
          <a:solidFill>
            <a:schemeClr val="accent2">
              <a:alpha val="90000"/>
            </a:schemeClr>
          </a:solidFill>
        </a:ln>
      </dgm:spPr>
      <dgm:t>
        <a:bodyPr/>
        <a:lstStyle/>
        <a:p>
          <a:r>
            <a:rPr lang="en-US" baseline="0" dirty="0"/>
            <a:t>Manual monitoring of multiple federal and state websites for legislative updates</a:t>
          </a:r>
          <a:endParaRPr lang="en-US" dirty="0"/>
        </a:p>
      </dgm:t>
    </dgm:pt>
    <dgm:pt modelId="{1983EC8B-6AC9-4691-B7B9-A36FD5AC9120}" type="parTrans" cxnId="{34C7B80A-E0A4-4149-8A27-E131FDE6FAA9}">
      <dgm:prSet/>
      <dgm:spPr/>
      <dgm:t>
        <a:bodyPr/>
        <a:lstStyle/>
        <a:p>
          <a:endParaRPr lang="en-US"/>
        </a:p>
      </dgm:t>
    </dgm:pt>
    <dgm:pt modelId="{745D013C-85F6-4567-A0FD-DCCB049F5AE5}" type="sibTrans" cxnId="{34C7B80A-E0A4-4149-8A27-E131FDE6FAA9}">
      <dgm:prSet/>
      <dgm:spPr/>
      <dgm:t>
        <a:bodyPr/>
        <a:lstStyle/>
        <a:p>
          <a:endParaRPr lang="en-US"/>
        </a:p>
      </dgm:t>
    </dgm:pt>
    <dgm:pt modelId="{CAECF021-D643-434D-8768-F9F57CD66E1A}">
      <dgm:prSet/>
      <dgm:spPr>
        <a:ln>
          <a:solidFill>
            <a:schemeClr val="accent2">
              <a:alpha val="90000"/>
            </a:schemeClr>
          </a:solidFill>
        </a:ln>
      </dgm:spPr>
      <dgm:t>
        <a:bodyPr/>
        <a:lstStyle/>
        <a:p>
          <a:r>
            <a:rPr lang="en-US" baseline="0"/>
            <a:t>Legal team extracts and enters data into Excel spreadsheets</a:t>
          </a:r>
          <a:endParaRPr lang="en-US"/>
        </a:p>
      </dgm:t>
    </dgm:pt>
    <dgm:pt modelId="{B4C6E45B-3A9F-45BA-A12F-D56C0FC04018}" type="parTrans" cxnId="{71AF2154-723F-403C-9567-D928973FDA68}">
      <dgm:prSet/>
      <dgm:spPr/>
      <dgm:t>
        <a:bodyPr/>
        <a:lstStyle/>
        <a:p>
          <a:endParaRPr lang="en-US"/>
        </a:p>
      </dgm:t>
    </dgm:pt>
    <dgm:pt modelId="{679AEF42-4108-4359-A502-3EF10CED7264}" type="sibTrans" cxnId="{71AF2154-723F-403C-9567-D928973FDA68}">
      <dgm:prSet/>
      <dgm:spPr/>
      <dgm:t>
        <a:bodyPr/>
        <a:lstStyle/>
        <a:p>
          <a:endParaRPr lang="en-US"/>
        </a:p>
      </dgm:t>
    </dgm:pt>
    <dgm:pt modelId="{B3BDE01D-4359-4485-974A-C65904297FB3}">
      <dgm:prSet/>
      <dgm:spPr>
        <a:ln>
          <a:solidFill>
            <a:schemeClr val="accent2">
              <a:alpha val="90000"/>
            </a:schemeClr>
          </a:solidFill>
        </a:ln>
      </dgm:spPr>
      <dgm:t>
        <a:bodyPr/>
        <a:lstStyle/>
        <a:p>
          <a:r>
            <a:rPr lang="en-US" baseline="0"/>
            <a:t>Inconsistent formats and update schedules create complexity</a:t>
          </a:r>
          <a:endParaRPr lang="en-US"/>
        </a:p>
      </dgm:t>
    </dgm:pt>
    <dgm:pt modelId="{C5B2BD50-7024-43BD-BCC6-7114C08E7FF9}" type="parTrans" cxnId="{C4E68D68-244D-48FC-9FA7-9694B7F472A7}">
      <dgm:prSet/>
      <dgm:spPr/>
      <dgm:t>
        <a:bodyPr/>
        <a:lstStyle/>
        <a:p>
          <a:endParaRPr lang="en-US"/>
        </a:p>
      </dgm:t>
    </dgm:pt>
    <dgm:pt modelId="{5FA1E819-A66F-4C04-A770-31FCFA2DA103}" type="sibTrans" cxnId="{C4E68D68-244D-48FC-9FA7-9694B7F472A7}">
      <dgm:prSet/>
      <dgm:spPr/>
      <dgm:t>
        <a:bodyPr/>
        <a:lstStyle/>
        <a:p>
          <a:endParaRPr lang="en-US"/>
        </a:p>
      </dgm:t>
    </dgm:pt>
    <dgm:pt modelId="{BA2A8E41-E54E-46D1-90FE-46519BBE3369}">
      <dgm:prSet/>
      <dgm:spPr>
        <a:ln>
          <a:solidFill>
            <a:schemeClr val="accent2">
              <a:alpha val="90000"/>
            </a:schemeClr>
          </a:solidFill>
        </a:ln>
      </dgm:spPr>
      <dgm:t>
        <a:bodyPr/>
        <a:lstStyle/>
        <a:p>
          <a:r>
            <a:rPr lang="en-US" baseline="0"/>
            <a:t>Difficult to quickly identify regulatory impacts on Cotiviti’s solutions</a:t>
          </a:r>
          <a:endParaRPr lang="en-US"/>
        </a:p>
      </dgm:t>
    </dgm:pt>
    <dgm:pt modelId="{A2AAE610-E2B7-447B-A31F-D4E1FBE45943}" type="parTrans" cxnId="{6B62A722-1E95-4E32-A35D-369A40B3EF14}">
      <dgm:prSet/>
      <dgm:spPr/>
      <dgm:t>
        <a:bodyPr/>
        <a:lstStyle/>
        <a:p>
          <a:endParaRPr lang="en-US"/>
        </a:p>
      </dgm:t>
    </dgm:pt>
    <dgm:pt modelId="{DB34B052-F801-41CE-863E-5931EE6E2879}" type="sibTrans" cxnId="{6B62A722-1E95-4E32-A35D-369A40B3EF14}">
      <dgm:prSet/>
      <dgm:spPr/>
      <dgm:t>
        <a:bodyPr/>
        <a:lstStyle/>
        <a:p>
          <a:endParaRPr lang="en-US"/>
        </a:p>
      </dgm:t>
    </dgm:pt>
    <dgm:pt modelId="{77A8CC80-99CF-4E16-BBB4-B14B2AA109AB}" type="pres">
      <dgm:prSet presAssocID="{2AEA8058-0B32-4257-8049-27D8928E814F}" presName="Name0" presStyleCnt="0">
        <dgm:presLayoutVars>
          <dgm:dir/>
          <dgm:animLvl val="lvl"/>
          <dgm:resizeHandles val="exact"/>
        </dgm:presLayoutVars>
      </dgm:prSet>
      <dgm:spPr/>
    </dgm:pt>
    <dgm:pt modelId="{596F1674-117C-4E89-946A-776C36B1E362}" type="pres">
      <dgm:prSet presAssocID="{9879045F-CB48-4F9E-A1E1-7BA628D93146}" presName="composite" presStyleCnt="0"/>
      <dgm:spPr/>
    </dgm:pt>
    <dgm:pt modelId="{83C645C3-E0A9-426B-9321-E80F9770743E}" type="pres">
      <dgm:prSet presAssocID="{9879045F-CB48-4F9E-A1E1-7BA628D9314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DB1943B-CA76-4B9D-A0E0-A57BB724DC1B}" type="pres">
      <dgm:prSet presAssocID="{9879045F-CB48-4F9E-A1E1-7BA628D93146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4C7B80A-E0A4-4149-8A27-E131FDE6FAA9}" srcId="{9879045F-CB48-4F9E-A1E1-7BA628D93146}" destId="{F067FFF4-C96A-4A57-A534-FB5A33AB820B}" srcOrd="0" destOrd="0" parTransId="{1983EC8B-6AC9-4691-B7B9-A36FD5AC9120}" sibTransId="{745D013C-85F6-4567-A0FD-DCCB049F5AE5}"/>
    <dgm:cxn modelId="{6B62A722-1E95-4E32-A35D-369A40B3EF14}" srcId="{9879045F-CB48-4F9E-A1E1-7BA628D93146}" destId="{BA2A8E41-E54E-46D1-90FE-46519BBE3369}" srcOrd="3" destOrd="0" parTransId="{A2AAE610-E2B7-447B-A31F-D4E1FBE45943}" sibTransId="{DB34B052-F801-41CE-863E-5931EE6E2879}"/>
    <dgm:cxn modelId="{CFA71329-4096-4894-8A12-1F652A0EA860}" type="presOf" srcId="{F067FFF4-C96A-4A57-A534-FB5A33AB820B}" destId="{7DB1943B-CA76-4B9D-A0E0-A57BB724DC1B}" srcOrd="0" destOrd="0" presId="urn:microsoft.com/office/officeart/2005/8/layout/hList1"/>
    <dgm:cxn modelId="{726A6346-48A4-4E47-AE75-11469940F313}" type="presOf" srcId="{CAECF021-D643-434D-8768-F9F57CD66E1A}" destId="{7DB1943B-CA76-4B9D-A0E0-A57BB724DC1B}" srcOrd="0" destOrd="1" presId="urn:microsoft.com/office/officeart/2005/8/layout/hList1"/>
    <dgm:cxn modelId="{C4E68D68-244D-48FC-9FA7-9694B7F472A7}" srcId="{9879045F-CB48-4F9E-A1E1-7BA628D93146}" destId="{B3BDE01D-4359-4485-974A-C65904297FB3}" srcOrd="2" destOrd="0" parTransId="{C5B2BD50-7024-43BD-BCC6-7114C08E7FF9}" sibTransId="{5FA1E819-A66F-4C04-A770-31FCFA2DA103}"/>
    <dgm:cxn modelId="{A6BB4971-53A4-4444-AAB2-84893A1BBBCF}" type="presOf" srcId="{B3BDE01D-4359-4485-974A-C65904297FB3}" destId="{7DB1943B-CA76-4B9D-A0E0-A57BB724DC1B}" srcOrd="0" destOrd="2" presId="urn:microsoft.com/office/officeart/2005/8/layout/hList1"/>
    <dgm:cxn modelId="{71AF2154-723F-403C-9567-D928973FDA68}" srcId="{9879045F-CB48-4F9E-A1E1-7BA628D93146}" destId="{CAECF021-D643-434D-8768-F9F57CD66E1A}" srcOrd="1" destOrd="0" parTransId="{B4C6E45B-3A9F-45BA-A12F-D56C0FC04018}" sibTransId="{679AEF42-4108-4359-A502-3EF10CED7264}"/>
    <dgm:cxn modelId="{E8B9019C-0A10-48BD-BF18-F31AAA6F04A9}" type="presOf" srcId="{BA2A8E41-E54E-46D1-90FE-46519BBE3369}" destId="{7DB1943B-CA76-4B9D-A0E0-A57BB724DC1B}" srcOrd="0" destOrd="3" presId="urn:microsoft.com/office/officeart/2005/8/layout/hList1"/>
    <dgm:cxn modelId="{1302BDB0-5246-4E46-9702-B3F4C157A078}" type="presOf" srcId="{9879045F-CB48-4F9E-A1E1-7BA628D93146}" destId="{83C645C3-E0A9-426B-9321-E80F9770743E}" srcOrd="0" destOrd="0" presId="urn:microsoft.com/office/officeart/2005/8/layout/hList1"/>
    <dgm:cxn modelId="{51704BE5-F98A-4DD5-81C2-A9FAC93F5418}" type="presOf" srcId="{2AEA8058-0B32-4257-8049-27D8928E814F}" destId="{77A8CC80-99CF-4E16-BBB4-B14B2AA109AB}" srcOrd="0" destOrd="0" presId="urn:microsoft.com/office/officeart/2005/8/layout/hList1"/>
    <dgm:cxn modelId="{C5BF05FC-DB30-472C-8506-94EAEEBCCE43}" srcId="{2AEA8058-0B32-4257-8049-27D8928E814F}" destId="{9879045F-CB48-4F9E-A1E1-7BA628D93146}" srcOrd="0" destOrd="0" parTransId="{6BB18A09-B793-473B-BE88-D9BF257B91C8}" sibTransId="{6C0530A2-FC59-48F4-8226-7FAB200C86B4}"/>
    <dgm:cxn modelId="{087CFCA2-3074-42D7-8195-DA64964D8237}" type="presParOf" srcId="{77A8CC80-99CF-4E16-BBB4-B14B2AA109AB}" destId="{596F1674-117C-4E89-946A-776C36B1E362}" srcOrd="0" destOrd="0" presId="urn:microsoft.com/office/officeart/2005/8/layout/hList1"/>
    <dgm:cxn modelId="{21073FDE-F7E5-4307-AB51-E4FE7D767537}" type="presParOf" srcId="{596F1674-117C-4E89-946A-776C36B1E362}" destId="{83C645C3-E0A9-426B-9321-E80F9770743E}" srcOrd="0" destOrd="0" presId="urn:microsoft.com/office/officeart/2005/8/layout/hList1"/>
    <dgm:cxn modelId="{0B2F0811-259A-46D4-B838-0AFCC84CDE36}" type="presParOf" srcId="{596F1674-117C-4E89-946A-776C36B1E362}" destId="{7DB1943B-CA76-4B9D-A0E0-A57BB724DC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E0EC73-818F-43CD-A808-2873496EE389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77A080C-3AC2-44A6-B3F5-37C9A60CE811}">
      <dgm:prSet/>
      <dgm:spPr>
        <a:solidFill>
          <a:schemeClr val="accent2"/>
        </a:solidFill>
      </dgm:spPr>
      <dgm:t>
        <a:bodyPr/>
        <a:lstStyle/>
        <a:p>
          <a:r>
            <a:rPr lang="en-US" b="1" baseline="0">
              <a:solidFill>
                <a:schemeClr val="bg1"/>
              </a:solidFill>
            </a:rPr>
            <a:t>Proposed Solution</a:t>
          </a:r>
          <a:endParaRPr lang="en-US">
            <a:solidFill>
              <a:schemeClr val="bg1"/>
            </a:solidFill>
          </a:endParaRPr>
        </a:p>
      </dgm:t>
    </dgm:pt>
    <dgm:pt modelId="{37AA5F08-47F4-4B53-904F-2ACE7B7B1D71}" type="parTrans" cxnId="{109F0E8B-FF78-4DF1-ADC3-C1862A0B77BF}">
      <dgm:prSet/>
      <dgm:spPr/>
      <dgm:t>
        <a:bodyPr/>
        <a:lstStyle/>
        <a:p>
          <a:endParaRPr lang="en-US"/>
        </a:p>
      </dgm:t>
    </dgm:pt>
    <dgm:pt modelId="{9CBFAF2A-34C4-4191-BC8E-117ECEDAEFE3}" type="sibTrans" cxnId="{109F0E8B-FF78-4DF1-ADC3-C1862A0B77BF}">
      <dgm:prSet/>
      <dgm:spPr/>
      <dgm:t>
        <a:bodyPr/>
        <a:lstStyle/>
        <a:p>
          <a:endParaRPr lang="en-US"/>
        </a:p>
      </dgm:t>
    </dgm:pt>
    <dgm:pt modelId="{257B7010-1490-4416-8977-4AE176F76B93}">
      <dgm:prSet/>
      <dgm:spPr/>
      <dgm:t>
        <a:bodyPr/>
        <a:lstStyle/>
        <a:p>
          <a:r>
            <a:rPr lang="en-US" baseline="0"/>
            <a:t>Automate extraction of legislative data into a centralized Regulatory Tracker</a:t>
          </a:r>
          <a:endParaRPr lang="en-US"/>
        </a:p>
      </dgm:t>
    </dgm:pt>
    <dgm:pt modelId="{22E50BD0-CA54-4A0C-A94F-8590D1D9FD6B}" type="parTrans" cxnId="{AB67AE6B-8A2F-4579-8C33-F66D8E8D741E}">
      <dgm:prSet/>
      <dgm:spPr/>
      <dgm:t>
        <a:bodyPr/>
        <a:lstStyle/>
        <a:p>
          <a:endParaRPr lang="en-US"/>
        </a:p>
      </dgm:t>
    </dgm:pt>
    <dgm:pt modelId="{8857B2C9-32FE-4C02-8C23-82D5E55A90F5}" type="sibTrans" cxnId="{AB67AE6B-8A2F-4579-8C33-F66D8E8D741E}">
      <dgm:prSet/>
      <dgm:spPr/>
      <dgm:t>
        <a:bodyPr/>
        <a:lstStyle/>
        <a:p>
          <a:endParaRPr lang="en-US"/>
        </a:p>
      </dgm:t>
    </dgm:pt>
    <dgm:pt modelId="{B50C87D4-B7C4-4EDC-83A6-D5E351F1E197}">
      <dgm:prSet/>
      <dgm:spPr/>
      <dgm:t>
        <a:bodyPr/>
        <a:lstStyle/>
        <a:p>
          <a:r>
            <a:rPr lang="en-US" baseline="0"/>
            <a:t>Use AI chatbot for quick searches and proactive alerts</a:t>
          </a:r>
          <a:endParaRPr lang="en-US"/>
        </a:p>
      </dgm:t>
    </dgm:pt>
    <dgm:pt modelId="{7E0148A7-12D1-42C6-8FAC-9870097FE18E}" type="parTrans" cxnId="{44098D9B-84DC-486B-AF8C-3E7DFA053B9C}">
      <dgm:prSet/>
      <dgm:spPr/>
      <dgm:t>
        <a:bodyPr/>
        <a:lstStyle/>
        <a:p>
          <a:endParaRPr lang="en-US"/>
        </a:p>
      </dgm:t>
    </dgm:pt>
    <dgm:pt modelId="{8F76DFDD-E9BB-462C-9BA4-2112B29BC8BC}" type="sibTrans" cxnId="{44098D9B-84DC-486B-AF8C-3E7DFA053B9C}">
      <dgm:prSet/>
      <dgm:spPr/>
      <dgm:t>
        <a:bodyPr/>
        <a:lstStyle/>
        <a:p>
          <a:endParaRPr lang="en-US"/>
        </a:p>
      </dgm:t>
    </dgm:pt>
    <dgm:pt modelId="{8D7E0522-9340-462A-8F09-849A32F8353A}">
      <dgm:prSet/>
      <dgm:spPr/>
      <dgm:t>
        <a:bodyPr/>
        <a:lstStyle/>
        <a:p>
          <a:r>
            <a:rPr lang="en-US" baseline="0"/>
            <a:t>Standardize data capture across all states and territories to improve efficiency and reliability</a:t>
          </a:r>
          <a:endParaRPr lang="en-US"/>
        </a:p>
      </dgm:t>
    </dgm:pt>
    <dgm:pt modelId="{ABDC6E1E-6347-4D5E-9EB5-B65443D7A37B}" type="parTrans" cxnId="{1D22441D-1A54-49C8-B3B4-9A89D993750D}">
      <dgm:prSet/>
      <dgm:spPr/>
      <dgm:t>
        <a:bodyPr/>
        <a:lstStyle/>
        <a:p>
          <a:endParaRPr lang="en-US"/>
        </a:p>
      </dgm:t>
    </dgm:pt>
    <dgm:pt modelId="{27A78E6B-D596-4568-8F8C-D4CF8237DCEF}" type="sibTrans" cxnId="{1D22441D-1A54-49C8-B3B4-9A89D993750D}">
      <dgm:prSet/>
      <dgm:spPr/>
      <dgm:t>
        <a:bodyPr/>
        <a:lstStyle/>
        <a:p>
          <a:endParaRPr lang="en-US"/>
        </a:p>
      </dgm:t>
    </dgm:pt>
    <dgm:pt modelId="{BBFF7DFF-D806-4FC6-A88A-630B8B69D4DA}">
      <dgm:prSet/>
      <dgm:spPr/>
      <dgm:t>
        <a:bodyPr/>
        <a:lstStyle/>
        <a:p>
          <a:endParaRPr lang="en-US"/>
        </a:p>
      </dgm:t>
    </dgm:pt>
    <dgm:pt modelId="{DC81FF88-AE77-499B-A96F-B8E510F738EB}" type="parTrans" cxnId="{242F2695-F337-466E-A460-A66D9C56ED34}">
      <dgm:prSet/>
      <dgm:spPr/>
      <dgm:t>
        <a:bodyPr/>
        <a:lstStyle/>
        <a:p>
          <a:endParaRPr lang="en-US"/>
        </a:p>
      </dgm:t>
    </dgm:pt>
    <dgm:pt modelId="{8BAB5433-0012-45A7-A818-BBB8E54D4734}" type="sibTrans" cxnId="{242F2695-F337-466E-A460-A66D9C56ED34}">
      <dgm:prSet/>
      <dgm:spPr/>
      <dgm:t>
        <a:bodyPr/>
        <a:lstStyle/>
        <a:p>
          <a:endParaRPr lang="en-US"/>
        </a:p>
      </dgm:t>
    </dgm:pt>
    <dgm:pt modelId="{7BC3CA35-0EBD-4BA1-924D-4DBDAB47FCE8}">
      <dgm:prSet/>
      <dgm:spPr/>
      <dgm:t>
        <a:bodyPr/>
        <a:lstStyle/>
        <a:p>
          <a:endParaRPr lang="en-US"/>
        </a:p>
      </dgm:t>
    </dgm:pt>
    <dgm:pt modelId="{8E8C8187-1793-4AD9-9E70-E5EBDCC05AF9}" type="parTrans" cxnId="{E58216DE-3475-4C61-A9EF-AB00C3599FD5}">
      <dgm:prSet/>
      <dgm:spPr/>
      <dgm:t>
        <a:bodyPr/>
        <a:lstStyle/>
        <a:p>
          <a:endParaRPr lang="en-US"/>
        </a:p>
      </dgm:t>
    </dgm:pt>
    <dgm:pt modelId="{4769C677-D8CB-4D16-BF28-E03BB94A057A}" type="sibTrans" cxnId="{E58216DE-3475-4C61-A9EF-AB00C3599FD5}">
      <dgm:prSet/>
      <dgm:spPr/>
      <dgm:t>
        <a:bodyPr/>
        <a:lstStyle/>
        <a:p>
          <a:endParaRPr lang="en-US"/>
        </a:p>
      </dgm:t>
    </dgm:pt>
    <dgm:pt modelId="{F98BFC1B-B5FF-4870-86AD-856FBC60B17B}" type="pres">
      <dgm:prSet presAssocID="{71E0EC73-818F-43CD-A808-2873496EE389}" presName="Name0" presStyleCnt="0">
        <dgm:presLayoutVars>
          <dgm:dir/>
          <dgm:animLvl val="lvl"/>
          <dgm:resizeHandles val="exact"/>
        </dgm:presLayoutVars>
      </dgm:prSet>
      <dgm:spPr/>
    </dgm:pt>
    <dgm:pt modelId="{40EC1F2D-0857-4E79-A329-A243369C2876}" type="pres">
      <dgm:prSet presAssocID="{277A080C-3AC2-44A6-B3F5-37C9A60CE811}" presName="composite" presStyleCnt="0"/>
      <dgm:spPr/>
    </dgm:pt>
    <dgm:pt modelId="{888A0B52-BE7F-4FE8-B9A4-148746174222}" type="pres">
      <dgm:prSet presAssocID="{277A080C-3AC2-44A6-B3F5-37C9A60CE81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2430768-4779-4423-8341-EA5109812145}" type="pres">
      <dgm:prSet presAssocID="{277A080C-3AC2-44A6-B3F5-37C9A60CE8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B684906-666A-4448-A21C-C93C21BA57D3}" type="presOf" srcId="{71E0EC73-818F-43CD-A808-2873496EE389}" destId="{F98BFC1B-B5FF-4870-86AD-856FBC60B17B}" srcOrd="0" destOrd="0" presId="urn:microsoft.com/office/officeart/2005/8/layout/hList1"/>
    <dgm:cxn modelId="{A00C151D-1446-4EE2-BF05-4983AD4B386B}" type="presOf" srcId="{B50C87D4-B7C4-4EDC-83A6-D5E351F1E197}" destId="{E2430768-4779-4423-8341-EA5109812145}" srcOrd="0" destOrd="2" presId="urn:microsoft.com/office/officeart/2005/8/layout/hList1"/>
    <dgm:cxn modelId="{1D22441D-1A54-49C8-B3B4-9A89D993750D}" srcId="{277A080C-3AC2-44A6-B3F5-37C9A60CE811}" destId="{8D7E0522-9340-462A-8F09-849A32F8353A}" srcOrd="4" destOrd="0" parTransId="{ABDC6E1E-6347-4D5E-9EB5-B65443D7A37B}" sibTransId="{27A78E6B-D596-4568-8F8C-D4CF8237DCEF}"/>
    <dgm:cxn modelId="{33BF4B32-5A09-4DEE-B9A0-8B337DB37896}" type="presOf" srcId="{257B7010-1490-4416-8977-4AE176F76B93}" destId="{E2430768-4779-4423-8341-EA5109812145}" srcOrd="0" destOrd="0" presId="urn:microsoft.com/office/officeart/2005/8/layout/hList1"/>
    <dgm:cxn modelId="{7C7B175E-DC94-41B8-A7A6-01787EBF0580}" type="presOf" srcId="{8D7E0522-9340-462A-8F09-849A32F8353A}" destId="{E2430768-4779-4423-8341-EA5109812145}" srcOrd="0" destOrd="4" presId="urn:microsoft.com/office/officeart/2005/8/layout/hList1"/>
    <dgm:cxn modelId="{19E1CC69-886E-4775-A8DC-20C85614C6CF}" type="presOf" srcId="{277A080C-3AC2-44A6-B3F5-37C9A60CE811}" destId="{888A0B52-BE7F-4FE8-B9A4-148746174222}" srcOrd="0" destOrd="0" presId="urn:microsoft.com/office/officeart/2005/8/layout/hList1"/>
    <dgm:cxn modelId="{AB67AE6B-8A2F-4579-8C33-F66D8E8D741E}" srcId="{277A080C-3AC2-44A6-B3F5-37C9A60CE811}" destId="{257B7010-1490-4416-8977-4AE176F76B93}" srcOrd="0" destOrd="0" parTransId="{22E50BD0-CA54-4A0C-A94F-8590D1D9FD6B}" sibTransId="{8857B2C9-32FE-4C02-8C23-82D5E55A90F5}"/>
    <dgm:cxn modelId="{109F0E8B-FF78-4DF1-ADC3-C1862A0B77BF}" srcId="{71E0EC73-818F-43CD-A808-2873496EE389}" destId="{277A080C-3AC2-44A6-B3F5-37C9A60CE811}" srcOrd="0" destOrd="0" parTransId="{37AA5F08-47F4-4B53-904F-2ACE7B7B1D71}" sibTransId="{9CBFAF2A-34C4-4191-BC8E-117ECEDAEFE3}"/>
    <dgm:cxn modelId="{242F2695-F337-466E-A460-A66D9C56ED34}" srcId="{277A080C-3AC2-44A6-B3F5-37C9A60CE811}" destId="{BBFF7DFF-D806-4FC6-A88A-630B8B69D4DA}" srcOrd="3" destOrd="0" parTransId="{DC81FF88-AE77-499B-A96F-B8E510F738EB}" sibTransId="{8BAB5433-0012-45A7-A818-BBB8E54D4734}"/>
    <dgm:cxn modelId="{44098D9B-84DC-486B-AF8C-3E7DFA053B9C}" srcId="{277A080C-3AC2-44A6-B3F5-37C9A60CE811}" destId="{B50C87D4-B7C4-4EDC-83A6-D5E351F1E197}" srcOrd="2" destOrd="0" parTransId="{7E0148A7-12D1-42C6-8FAC-9870097FE18E}" sibTransId="{8F76DFDD-E9BB-462C-9BA4-2112B29BC8BC}"/>
    <dgm:cxn modelId="{B78AAEAD-4740-4716-84DF-2066F8490700}" type="presOf" srcId="{7BC3CA35-0EBD-4BA1-924D-4DBDAB47FCE8}" destId="{E2430768-4779-4423-8341-EA5109812145}" srcOrd="0" destOrd="1" presId="urn:microsoft.com/office/officeart/2005/8/layout/hList1"/>
    <dgm:cxn modelId="{7402F3B8-ABB1-4ABE-BDEF-2884FDD0BFF3}" type="presOf" srcId="{BBFF7DFF-D806-4FC6-A88A-630B8B69D4DA}" destId="{E2430768-4779-4423-8341-EA5109812145}" srcOrd="0" destOrd="3" presId="urn:microsoft.com/office/officeart/2005/8/layout/hList1"/>
    <dgm:cxn modelId="{E58216DE-3475-4C61-A9EF-AB00C3599FD5}" srcId="{277A080C-3AC2-44A6-B3F5-37C9A60CE811}" destId="{7BC3CA35-0EBD-4BA1-924D-4DBDAB47FCE8}" srcOrd="1" destOrd="0" parTransId="{8E8C8187-1793-4AD9-9E70-E5EBDCC05AF9}" sibTransId="{4769C677-D8CB-4D16-BF28-E03BB94A057A}"/>
    <dgm:cxn modelId="{821B150B-AF39-42A7-8224-9F1ADFBCEE66}" type="presParOf" srcId="{F98BFC1B-B5FF-4870-86AD-856FBC60B17B}" destId="{40EC1F2D-0857-4E79-A329-A243369C2876}" srcOrd="0" destOrd="0" presId="urn:microsoft.com/office/officeart/2005/8/layout/hList1"/>
    <dgm:cxn modelId="{7F2FA539-1158-4A65-8CC9-05D8433EA96C}" type="presParOf" srcId="{40EC1F2D-0857-4E79-A329-A243369C2876}" destId="{888A0B52-BE7F-4FE8-B9A4-148746174222}" srcOrd="0" destOrd="0" presId="urn:microsoft.com/office/officeart/2005/8/layout/hList1"/>
    <dgm:cxn modelId="{4DB70599-41BB-4F35-95D0-EC9F74573F85}" type="presParOf" srcId="{40EC1F2D-0857-4E79-A329-A243369C2876}" destId="{E2430768-4779-4423-8341-EA51098121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645C3-E0A9-426B-9321-E80F9770743E}">
      <dsp:nvSpPr>
        <dsp:cNvPr id="0" name=""/>
        <dsp:cNvSpPr/>
      </dsp:nvSpPr>
      <dsp:spPr>
        <a:xfrm>
          <a:off x="0" y="34843"/>
          <a:ext cx="5540828" cy="5760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>
              <a:solidFill>
                <a:schemeClr val="bg1"/>
              </a:solidFill>
            </a:rPr>
            <a:t>Problem Statement</a:t>
          </a:r>
          <a:endParaRPr lang="en-US" sz="2000" kern="1200">
            <a:solidFill>
              <a:schemeClr val="bg1"/>
            </a:solidFill>
          </a:endParaRPr>
        </a:p>
      </dsp:txBody>
      <dsp:txXfrm>
        <a:off x="0" y="34843"/>
        <a:ext cx="5540828" cy="576000"/>
      </dsp:txXfrm>
    </dsp:sp>
    <dsp:sp modelId="{7DB1943B-CA76-4B9D-A0E0-A57BB724DC1B}">
      <dsp:nvSpPr>
        <dsp:cNvPr id="0" name=""/>
        <dsp:cNvSpPr/>
      </dsp:nvSpPr>
      <dsp:spPr>
        <a:xfrm>
          <a:off x="0" y="610843"/>
          <a:ext cx="5540828" cy="29645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Manual monitoring of multiple federal and state websites for legislative updates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Legal team extracts and enters data into Excel spreadsheets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Inconsistent formats and update schedules create complexity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Difficult to quickly identify regulatory impacts on Cotiviti’s solutions</a:t>
          </a:r>
          <a:endParaRPr lang="en-US" sz="2000" kern="1200"/>
        </a:p>
      </dsp:txBody>
      <dsp:txXfrm>
        <a:off x="0" y="610843"/>
        <a:ext cx="5540828" cy="2964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A0B52-BE7F-4FE8-B9A4-148746174222}">
      <dsp:nvSpPr>
        <dsp:cNvPr id="0" name=""/>
        <dsp:cNvSpPr/>
      </dsp:nvSpPr>
      <dsp:spPr>
        <a:xfrm>
          <a:off x="0" y="34843"/>
          <a:ext cx="5540374" cy="5760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>
              <a:solidFill>
                <a:schemeClr val="bg1"/>
              </a:solidFill>
            </a:rPr>
            <a:t>Proposed Solution</a:t>
          </a:r>
          <a:endParaRPr lang="en-US" sz="2000" kern="1200">
            <a:solidFill>
              <a:schemeClr val="bg1"/>
            </a:solidFill>
          </a:endParaRPr>
        </a:p>
      </dsp:txBody>
      <dsp:txXfrm>
        <a:off x="0" y="34843"/>
        <a:ext cx="5540374" cy="576000"/>
      </dsp:txXfrm>
    </dsp:sp>
    <dsp:sp modelId="{E2430768-4779-4423-8341-EA5109812145}">
      <dsp:nvSpPr>
        <dsp:cNvPr id="0" name=""/>
        <dsp:cNvSpPr/>
      </dsp:nvSpPr>
      <dsp:spPr>
        <a:xfrm>
          <a:off x="0" y="610843"/>
          <a:ext cx="5540374" cy="29645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Automate extraction of legislative data into a centralized Regulatory Tracker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Use AI chatbot for quick searches and proactive alerts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/>
            <a:t>Standardize data capture across all states and territories to improve efficiency and reliability</a:t>
          </a:r>
          <a:endParaRPr lang="en-US" sz="2000" kern="1200"/>
        </a:p>
      </dsp:txBody>
      <dsp:txXfrm>
        <a:off x="0" y="610843"/>
        <a:ext cx="5540374" cy="2964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>
                <a:latin typeface="Montserrat" panose="00000500000000000000" pitchFamily="2" charset="0"/>
              </a:rPr>
              <a:t>10/31/2025</a:t>
            </a:fld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1708FC6-91E6-4FF4-91B0-110CA1AA77DC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E6A8658-EB80-4DD7-A912-B2638ECE9F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A8658-EB80-4DD7-A912-B2638ECE9F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559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D998A-09BA-B6C5-71AF-6EC823E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52ADB-478F-20F3-67BF-6D08D2D28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94B37-4393-B149-DC65-69D6A5475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353B-C3A2-C1C5-4125-CD6E3C6E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7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5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64D46-63D5-8B26-CBC8-CD44BA45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4014-DE86-A892-314F-00B534AD9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9E384B-8A9B-98D8-60D2-B7120A6CA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883FC-807B-239C-5853-4AC4C43CD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4E83A-A2A6-D4C6-D341-679DB04B3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8E9A4-5F96-54A1-864D-966EFB8FB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CBB9-E2E9-4205-CA07-EC18D1E70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654F0-4608-B3C1-7BE3-34CE57465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6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0182-C2B1-4056-3E44-89929257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6E2002-0E20-5E1E-BD21-2596650BF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4D55C-D1B0-BA1F-4A06-9B486BA76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separate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8D70A-8567-D07C-96AC-163569722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20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8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5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Project Phases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Montserrat" panose="00000500000000000000" pitchFamily="2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Project Scope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Montserrat" panose="00000500000000000000" pitchFamily="2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Phase I</a:t>
            </a:r>
          </a:p>
          <a:p>
            <a:pPr rtl="0" eaLnBrk="1" fontAlgn="auto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Automate Data Collection from 51 States Legislative Websites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Phase II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Automate Data Collection from CMS and OIG Websites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Phase III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Predict impact on Cotiviti Solutions by changes in legislation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Phase IV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Generate prescriptive insights to help understand the impact &amp; proposed mitigation strategy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1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91792-8F31-E57C-28AF-F9DC5BF0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1E99F-0511-A9EE-1FBE-DDE8EA0EB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D1E18-B36A-F0E2-756B-CDD441857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FB8B1-C4EE-90BB-0DBE-0AA8E1AFB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1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Estimate how much savings are lost due to OOS claims.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Measure volume and dollar distribution across time buckets, rules, plans, products, and providers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Recommend OSS claim hold windows (e.g., pend for 1–2 days).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Explore Predictive Modeling (future phase)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• Develop ML models to predict which claims are likely to be OOS.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6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emf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B01A6-7C5D-A41D-5F0D-0C95A69AC0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74"/>
            <a:ext cx="12192000" cy="685345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A25BA6-4A77-EFA3-4896-A4ECA9578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8238" y="672756"/>
            <a:ext cx="1620837" cy="48736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44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664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04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0" y="0"/>
            <a:ext cx="12193467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7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E6D68-4D79-9F98-7509-20DA25AB725A}"/>
              </a:ext>
            </a:extLst>
          </p:cNvPr>
          <p:cNvSpPr/>
          <p:nvPr userDrawn="1"/>
        </p:nvSpPr>
        <p:spPr>
          <a:xfrm>
            <a:off x="0" y="0"/>
            <a:ext cx="12192000" cy="13715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pic>
        <p:nvPicPr>
          <p:cNvPr id="11" name="Picture 10" descr="A purple question mark in a circle&#10;&#10;Description automatically generated">
            <a:extLst>
              <a:ext uri="{FF2B5EF4-FFF2-40B4-BE49-F238E27FC236}">
                <a16:creationId xmlns:a16="http://schemas.microsoft.com/office/drawing/2014/main" id="{C5A8A0F2-6897-5156-AE8A-E3BD857A7D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05" y="175470"/>
            <a:ext cx="960176" cy="960176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844703"/>
            <a:ext cx="11277600" cy="4332262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+mj-lt"/>
              <a:buAutoNum type="alphaLcPeriod"/>
              <a:tabLst/>
              <a:defRPr>
                <a:latin typeface="+mn-lt"/>
              </a:defRPr>
            </a:lvl1pPr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2pPr>
            <a:lvl3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3pPr>
            <a:lvl4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4pPr>
            <a:lvl5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643394"/>
            <a:ext cx="9831788" cy="479829"/>
          </a:xfrm>
        </p:spPr>
        <p:txBody>
          <a:bodyPr anchor="t"/>
          <a:lstStyle/>
          <a:p>
            <a:r>
              <a:rPr lang="en-US" noProof="0"/>
              <a:t>Question goes here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8726" y="340921"/>
            <a:ext cx="9830458" cy="254861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Montserrat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Poll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8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340115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756076"/>
            <a:ext cx="11273027" cy="340115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Montserrat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D0F3227-1B90-EB7B-C22A-CC853B1D1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1"/>
          </a:xfrm>
          <a:prstGeom prst="rect">
            <a:avLst/>
          </a:prstGeom>
        </p:spPr>
      </p:pic>
      <p:sp>
        <p:nvSpPr>
          <p:cNvPr id="7" name="Title 1" descr="Cover Slide Title Block">
            <a:extLst>
              <a:ext uri="{FF2B5EF4-FFF2-40B4-BE49-F238E27FC236}">
                <a16:creationId xmlns:a16="http://schemas.microsoft.com/office/drawing/2014/main" id="{143ABBE6-1ECC-E0B5-3449-9E6EDEDAAB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8" name="Subtitle 2" descr="Cover Slide Subtitle Block">
            <a:extLst>
              <a:ext uri="{FF2B5EF4-FFF2-40B4-BE49-F238E27FC236}">
                <a16:creationId xmlns:a16="http://schemas.microsoft.com/office/drawing/2014/main" id="{C3C57352-BAE4-80E3-F850-607C5E6E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76D4415-7280-B200-5BDD-714C96DB26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9867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>
                <a:latin typeface="Montserrat Medium" panose="00000600000000000000" pitchFamily="2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4pPr>
            <a:lvl5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s on a purple background&#10;&#10;Description automatically generated">
            <a:extLst>
              <a:ext uri="{FF2B5EF4-FFF2-40B4-BE49-F238E27FC236}">
                <a16:creationId xmlns:a16="http://schemas.microsoft.com/office/drawing/2014/main" id="{9C390B7A-2028-C706-F34F-02335345B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itle 1" descr="Quote Area Here">
            <a:extLst>
              <a:ext uri="{FF2B5EF4-FFF2-40B4-BE49-F238E27FC236}">
                <a16:creationId xmlns:a16="http://schemas.microsoft.com/office/drawing/2014/main" id="{3C06EAAB-280D-CE63-BCFF-854D57960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10" name="Text Placeholder 2" descr="Quote Attribution Area">
            <a:extLst>
              <a:ext uri="{FF2B5EF4-FFF2-40B4-BE49-F238E27FC236}">
                <a16:creationId xmlns:a16="http://schemas.microsoft.com/office/drawing/2014/main" id="{158E7F2F-9E6B-FAA7-0892-FBCA6EAFD2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C0A75-9612-45DB-896D-BED63A9DA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C34AC2C2-3A0F-3511-1675-66F2C94741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0CD4C56A-7FA1-2F46-CE85-7D5B1578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A4E227D-96AE-BA31-6418-EC933EE1F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68604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9EC8F-1598-E3DF-75CF-46108124E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171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F2FDA-77E8-4521-CEB7-4DA893504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8DF834-1537-1F54-A28F-EA9545DF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A90C7-2102-D000-11EA-2F7B7F49B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5C4307-9759-EC59-FE07-27DF461E4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2E43E-A4C7-9D74-A7EC-D23FD81B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C6B7B9-21BB-6DA8-FD82-F5163FD66CE0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  <a:latin typeface="Montserrat" panose="00000500000000000000" pitchFamily="2" charset="0"/>
              </a:rPr>
              <a:t>Primary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EB9DC7-FF39-340B-7BE3-D015BA736010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  <a:latin typeface="Montserrat" panose="00000500000000000000" pitchFamily="2" charset="0"/>
              </a:rPr>
              <a:t>Secondary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1EC044-2FAE-AA81-536B-E520ACF3E290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  <a:latin typeface="Montserrat" panose="00000500000000000000" pitchFamily="2" charset="0"/>
              </a:rPr>
              <a:t>Highlight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76F120-C1C6-47EB-DE47-2D356BD7E424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  <a:latin typeface="Montserrat" panose="00000500000000000000" pitchFamily="2" charset="0"/>
              </a:rPr>
              <a:t>Negative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A61929-908B-BA67-0C23-EFF64AD617AE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  <a:latin typeface="Montserrat" panose="00000500000000000000" pitchFamily="2" charset="0"/>
              </a:rPr>
              <a:t>Positive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C3638D-8AC0-6487-6939-0B7BBA1510F7}"/>
              </a:ext>
            </a:extLst>
          </p:cNvPr>
          <p:cNvGrpSpPr/>
          <p:nvPr userDrawn="1"/>
        </p:nvGrpSpPr>
        <p:grpSpPr>
          <a:xfrm>
            <a:off x="1572981" y="1735627"/>
            <a:ext cx="1575487" cy="1506738"/>
            <a:chOff x="1572981" y="1562638"/>
            <a:chExt cx="1575487" cy="1506738"/>
          </a:xfrm>
        </p:grpSpPr>
        <p:grpSp>
          <p:nvGrpSpPr>
            <p:cNvPr id="4" name="Group 3" descr="Purple">
              <a:extLst>
                <a:ext uri="{FF2B5EF4-FFF2-40B4-BE49-F238E27FC236}">
                  <a16:creationId xmlns:a16="http://schemas.microsoft.com/office/drawing/2014/main" id="{3BCA94B1-3D12-1DD9-14BA-B00808B92B16}"/>
                </a:ext>
              </a:extLst>
            </p:cNvPr>
            <p:cNvGrpSpPr/>
            <p:nvPr userDrawn="1"/>
          </p:nvGrpSpPr>
          <p:grpSpPr>
            <a:xfrm>
              <a:off x="1572981" y="1562638"/>
              <a:ext cx="1575487" cy="1506738"/>
              <a:chOff x="244513" y="1467748"/>
              <a:chExt cx="1575487" cy="150673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5A48E67-3E59-5B2C-197E-0AA01EDE8140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07F901-839A-6113-DA01-B87D18107372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271337" cy="15067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3FD7E6-5C5F-07B0-CD4D-10368B46ADD6}"/>
                  </a:ext>
                </a:extLst>
              </p:cNvPr>
              <p:cNvSpPr/>
              <p:nvPr userDrawn="1"/>
            </p:nvSpPr>
            <p:spPr>
              <a:xfrm>
                <a:off x="5471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R:  </a:t>
                </a:r>
                <a:r>
                  <a:rPr lang="en-US" sz="200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48</a:t>
                </a:r>
                <a:endParaRPr lang="en-US" sz="2000" b="1">
                  <a:solidFill>
                    <a:schemeClr val="accent1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 0</a:t>
                </a:r>
              </a:p>
              <a:p>
                <a:r>
                  <a:rPr lang="en-US" sz="2000" b="1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B:  </a:t>
                </a:r>
                <a:r>
                  <a:rPr lang="en-US" sz="2000">
                    <a:solidFill>
                      <a:schemeClr val="accent1"/>
                    </a:solidFill>
                    <a:latin typeface="Montserrat" panose="00000500000000000000" pitchFamily="2" charset="0"/>
                  </a:rPr>
                  <a:t>111</a:t>
                </a:r>
                <a:endParaRPr lang="en-GB" sz="2000">
                  <a:solidFill>
                    <a:schemeClr val="accent1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8B846-CA14-108A-8158-9FC9DBD5183C}"/>
                </a:ext>
              </a:extLst>
            </p:cNvPr>
            <p:cNvSpPr txBox="1"/>
            <p:nvPr userDrawn="1"/>
          </p:nvSpPr>
          <p:spPr>
            <a:xfrm>
              <a:off x="1936466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1"/>
                  </a:solidFill>
                  <a:latin typeface="Montserrat" panose="00000500000000000000" pitchFamily="2" charset="0"/>
                </a:rPr>
                <a:t>HEX# 30006F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EB95EE-0E83-5226-0EF8-700732641304}"/>
              </a:ext>
            </a:extLst>
          </p:cNvPr>
          <p:cNvGrpSpPr/>
          <p:nvPr userDrawn="1"/>
        </p:nvGrpSpPr>
        <p:grpSpPr>
          <a:xfrm>
            <a:off x="3243038" y="1735627"/>
            <a:ext cx="1575487" cy="1506738"/>
            <a:chOff x="3222996" y="1574087"/>
            <a:chExt cx="1575487" cy="1506738"/>
          </a:xfrm>
        </p:grpSpPr>
        <p:grpSp>
          <p:nvGrpSpPr>
            <p:cNvPr id="8" name="Group 7" descr="Lavendar">
              <a:extLst>
                <a:ext uri="{FF2B5EF4-FFF2-40B4-BE49-F238E27FC236}">
                  <a16:creationId xmlns:a16="http://schemas.microsoft.com/office/drawing/2014/main" id="{62AF1EA0-97E9-9439-53BE-CC4A1C2828E5}"/>
                </a:ext>
              </a:extLst>
            </p:cNvPr>
            <p:cNvGrpSpPr/>
            <p:nvPr userDrawn="1"/>
          </p:nvGrpSpPr>
          <p:grpSpPr>
            <a:xfrm>
              <a:off x="3222996" y="1574087"/>
              <a:ext cx="1575487" cy="1506738"/>
              <a:chOff x="2187613" y="1467748"/>
              <a:chExt cx="1575487" cy="15067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40847-EED2-4A73-68CF-05539592ED8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636634-1CD9-F563-3829-7519B5EE469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271337" cy="1506738"/>
              </a:xfrm>
              <a:prstGeom prst="rect">
                <a:avLst/>
              </a:prstGeom>
              <a:solidFill>
                <a:srgbClr val="9579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1256A6-371E-E741-44E5-20EE37C29529}"/>
                  </a:ext>
                </a:extLst>
              </p:cNvPr>
              <p:cNvSpPr/>
              <p:nvPr userDrawn="1"/>
            </p:nvSpPr>
            <p:spPr>
              <a:xfrm>
                <a:off x="24902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149</a:t>
                </a:r>
                <a:endParaRPr lang="en-US" sz="2000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121</a:t>
                </a:r>
              </a:p>
              <a:p>
                <a:r>
                  <a:rPr lang="en-US" sz="2000" b="1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211</a:t>
                </a:r>
                <a:endParaRPr lang="en-GB" sz="2000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62D956-DD12-8B7A-118E-D19468728E91}"/>
                </a:ext>
              </a:extLst>
            </p:cNvPr>
            <p:cNvSpPr txBox="1"/>
            <p:nvPr userDrawn="1"/>
          </p:nvSpPr>
          <p:spPr>
            <a:xfrm>
              <a:off x="359514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2"/>
                  </a:solidFill>
                  <a:latin typeface="Montserrat" panose="00000500000000000000" pitchFamily="2" charset="0"/>
                </a:rPr>
                <a:t>HEX# 9579D3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D54BF3-0BA7-E159-CB9E-D7E1C38B44AD}"/>
              </a:ext>
            </a:extLst>
          </p:cNvPr>
          <p:cNvGrpSpPr/>
          <p:nvPr userDrawn="1"/>
        </p:nvGrpSpPr>
        <p:grpSpPr>
          <a:xfrm>
            <a:off x="4913095" y="1735627"/>
            <a:ext cx="1580992" cy="1506738"/>
            <a:chOff x="4885845" y="1562638"/>
            <a:chExt cx="1580992" cy="1506738"/>
          </a:xfrm>
        </p:grpSpPr>
        <p:grpSp>
          <p:nvGrpSpPr>
            <p:cNvPr id="12" name="Group 11" descr="Magenta">
              <a:extLst>
                <a:ext uri="{FF2B5EF4-FFF2-40B4-BE49-F238E27FC236}">
                  <a16:creationId xmlns:a16="http://schemas.microsoft.com/office/drawing/2014/main" id="{B932120A-BD9E-DD90-4723-2B423EB7FF8B}"/>
                </a:ext>
              </a:extLst>
            </p:cNvPr>
            <p:cNvGrpSpPr/>
            <p:nvPr userDrawn="1"/>
          </p:nvGrpSpPr>
          <p:grpSpPr>
            <a:xfrm>
              <a:off x="4885845" y="1562638"/>
              <a:ext cx="1580992" cy="1506738"/>
              <a:chOff x="4130713" y="1467748"/>
              <a:chExt cx="1580992" cy="150673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263FBD-0802-7C16-0E0F-1DFFED34525F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A46543-9745-ACEA-609D-5A3A5B1E5079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271337" cy="15067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3B89E0-495C-87F2-D39A-B040BBB77B7F}"/>
                  </a:ext>
                </a:extLst>
              </p:cNvPr>
              <p:cNvSpPr/>
              <p:nvPr userDrawn="1"/>
            </p:nvSpPr>
            <p:spPr>
              <a:xfrm>
                <a:off x="4438812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236</a:t>
                </a:r>
                <a:endParaRPr lang="en-US" sz="2000" b="1">
                  <a:solidFill>
                    <a:schemeClr val="accent3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0</a:t>
                </a:r>
              </a:p>
              <a:p>
                <a:r>
                  <a:rPr lang="en-US" sz="2000" b="1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140</a:t>
                </a:r>
                <a:endParaRPr lang="en-GB" sz="2000">
                  <a:solidFill>
                    <a:schemeClr val="accent3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3BC12-DED9-3703-402C-A76CF9987B3B}"/>
                </a:ext>
              </a:extLst>
            </p:cNvPr>
            <p:cNvSpPr txBox="1"/>
            <p:nvPr userDrawn="1"/>
          </p:nvSpPr>
          <p:spPr>
            <a:xfrm>
              <a:off x="525382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3"/>
                  </a:solidFill>
                  <a:latin typeface="Montserrat" panose="00000500000000000000" pitchFamily="2" charset="0"/>
                </a:rPr>
                <a:t>HEX# EC008C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9D6FBF-9A93-8E8B-CAF7-4A980AD64660}"/>
              </a:ext>
            </a:extLst>
          </p:cNvPr>
          <p:cNvGrpSpPr/>
          <p:nvPr userDrawn="1"/>
        </p:nvGrpSpPr>
        <p:grpSpPr>
          <a:xfrm>
            <a:off x="6588656" y="1735627"/>
            <a:ext cx="1575487" cy="1506738"/>
            <a:chOff x="6588656" y="1569541"/>
            <a:chExt cx="1575487" cy="1506738"/>
          </a:xfrm>
        </p:grpSpPr>
        <p:grpSp>
          <p:nvGrpSpPr>
            <p:cNvPr id="16" name="Group 15" descr="Blue">
              <a:extLst>
                <a:ext uri="{FF2B5EF4-FFF2-40B4-BE49-F238E27FC236}">
                  <a16:creationId xmlns:a16="http://schemas.microsoft.com/office/drawing/2014/main" id="{8551128D-5505-62B1-1E65-37269D348530}"/>
                </a:ext>
              </a:extLst>
            </p:cNvPr>
            <p:cNvGrpSpPr/>
            <p:nvPr userDrawn="1"/>
          </p:nvGrpSpPr>
          <p:grpSpPr>
            <a:xfrm>
              <a:off x="6588656" y="1569541"/>
              <a:ext cx="1575487" cy="1506738"/>
              <a:chOff x="6073813" y="1467748"/>
              <a:chExt cx="1575487" cy="150673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7A3C5B-3225-7755-05BB-39800C2107B7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239DD9-3279-2B9F-DE91-AB0FCA1939CD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271337" cy="15067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7C8D61-F824-3518-C99E-12FF8E1A4339}"/>
                  </a:ext>
                </a:extLst>
              </p:cNvPr>
              <p:cNvSpPr/>
              <p:nvPr userDrawn="1"/>
            </p:nvSpPr>
            <p:spPr>
              <a:xfrm>
                <a:off x="63764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0</a:t>
                </a:r>
                <a:endParaRPr lang="en-US" sz="2000" b="1">
                  <a:solidFill>
                    <a:schemeClr val="accent4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174</a:t>
                </a:r>
              </a:p>
              <a:p>
                <a:r>
                  <a:rPr lang="en-US" sz="2000" b="1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chemeClr val="accent4"/>
                    </a:solidFill>
                    <a:latin typeface="Montserrat" panose="00000500000000000000" pitchFamily="2" charset="0"/>
                  </a:rPr>
                  <a:t>239</a:t>
                </a:r>
                <a:endParaRPr lang="en-GB" sz="2000">
                  <a:solidFill>
                    <a:schemeClr val="accent4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EBC304-9EE8-FCB6-9904-6FD299CF18B8}"/>
                </a:ext>
              </a:extLst>
            </p:cNvPr>
            <p:cNvSpPr txBox="1"/>
            <p:nvPr userDrawn="1"/>
          </p:nvSpPr>
          <p:spPr>
            <a:xfrm>
              <a:off x="695503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4"/>
                  </a:solidFill>
                  <a:latin typeface="Montserrat" panose="00000500000000000000" pitchFamily="2" charset="0"/>
                </a:rPr>
                <a:t>HEX# 00AEEF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F5B94-965F-3F70-8BAA-FD9FE22E3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1E51FE-AE16-847F-9AA0-B76BDC526015}"/>
              </a:ext>
            </a:extLst>
          </p:cNvPr>
          <p:cNvGrpSpPr/>
          <p:nvPr userDrawn="1"/>
        </p:nvGrpSpPr>
        <p:grpSpPr>
          <a:xfrm>
            <a:off x="8577940" y="1735627"/>
            <a:ext cx="1575487" cy="1506738"/>
            <a:chOff x="8577940" y="1562638"/>
            <a:chExt cx="1575487" cy="1506738"/>
          </a:xfrm>
        </p:grpSpPr>
        <p:grpSp>
          <p:nvGrpSpPr>
            <p:cNvPr id="36" name="Group 35" descr="Green">
              <a:extLst>
                <a:ext uri="{FF2B5EF4-FFF2-40B4-BE49-F238E27FC236}">
                  <a16:creationId xmlns:a16="http://schemas.microsoft.com/office/drawing/2014/main" id="{E0275AA6-861E-6F54-2AF7-5B045669FC51}"/>
                </a:ext>
              </a:extLst>
            </p:cNvPr>
            <p:cNvGrpSpPr/>
            <p:nvPr userDrawn="1"/>
          </p:nvGrpSpPr>
          <p:grpSpPr>
            <a:xfrm>
              <a:off x="8577940" y="1562638"/>
              <a:ext cx="1575487" cy="1506738"/>
              <a:chOff x="8453785" y="1467748"/>
              <a:chExt cx="1575487" cy="15067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D941C4-31ED-EDE0-850B-B76092F549A2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50C0B-2CE3-83C2-1ADB-4A9FE8C080E9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271337" cy="150673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978E1A-8553-A3DE-AC92-94F633106B00}"/>
                  </a:ext>
                </a:extLst>
              </p:cNvPr>
              <p:cNvSpPr/>
              <p:nvPr userDrawn="1"/>
            </p:nvSpPr>
            <p:spPr>
              <a:xfrm>
                <a:off x="8756379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 0</a:t>
                </a:r>
                <a:endParaRPr lang="en-US" sz="2000" b="1">
                  <a:solidFill>
                    <a:srgbClr val="00B050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G:  </a:t>
                </a:r>
                <a:r>
                  <a:rPr lang="en-US" sz="200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176</a:t>
                </a:r>
              </a:p>
              <a:p>
                <a:r>
                  <a:rPr lang="en-US" sz="2000" b="1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rgbClr val="00B050"/>
                    </a:solidFill>
                    <a:latin typeface="Montserrat" panose="00000500000000000000" pitchFamily="2" charset="0"/>
                  </a:rPr>
                  <a:t> 80</a:t>
                </a:r>
                <a:endParaRPr lang="en-GB" sz="2000">
                  <a:solidFill>
                    <a:srgbClr val="00B050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CDAC73-F97F-3ECF-5D70-294808DBD155}"/>
                </a:ext>
              </a:extLst>
            </p:cNvPr>
            <p:cNvSpPr txBox="1"/>
            <p:nvPr userDrawn="1"/>
          </p:nvSpPr>
          <p:spPr>
            <a:xfrm>
              <a:off x="895395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00B050"/>
                  </a:solidFill>
                  <a:latin typeface="Montserrat" panose="00000500000000000000" pitchFamily="2" charset="0"/>
                </a:rPr>
                <a:t>HEX# 00B050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F5788B-B05D-AF87-3BB2-48079E21FF30}"/>
              </a:ext>
            </a:extLst>
          </p:cNvPr>
          <p:cNvGrpSpPr/>
          <p:nvPr userDrawn="1"/>
        </p:nvGrpSpPr>
        <p:grpSpPr>
          <a:xfrm>
            <a:off x="1572981" y="3505738"/>
            <a:ext cx="1575487" cy="1526063"/>
            <a:chOff x="1572981" y="3505738"/>
            <a:chExt cx="1575487" cy="1526063"/>
          </a:xfrm>
        </p:grpSpPr>
        <p:grpSp>
          <p:nvGrpSpPr>
            <p:cNvPr id="20" name="Group 19" descr="Orange 1">
              <a:extLst>
                <a:ext uri="{FF2B5EF4-FFF2-40B4-BE49-F238E27FC236}">
                  <a16:creationId xmlns:a16="http://schemas.microsoft.com/office/drawing/2014/main" id="{B1C97F3A-1E9C-625D-C2A5-38EF5CDA52DD}"/>
                </a:ext>
              </a:extLst>
            </p:cNvPr>
            <p:cNvGrpSpPr/>
            <p:nvPr userDrawn="1"/>
          </p:nvGrpSpPr>
          <p:grpSpPr>
            <a:xfrm>
              <a:off x="1572981" y="3505738"/>
              <a:ext cx="1575487" cy="1506738"/>
              <a:chOff x="244513" y="3410848"/>
              <a:chExt cx="1575487" cy="150673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A92976-854E-4E53-53D6-5BF4D008D419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568AA0-2D38-5A11-6C40-408010739B51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271337" cy="15067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25783F-7E57-C422-C133-573BB42440B2}"/>
                  </a:ext>
                </a:extLst>
              </p:cNvPr>
              <p:cNvSpPr/>
              <p:nvPr userDrawn="1"/>
            </p:nvSpPr>
            <p:spPr>
              <a:xfrm>
                <a:off x="5471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249</a:t>
                </a:r>
                <a:endParaRPr lang="en-US" sz="2000" b="1">
                  <a:solidFill>
                    <a:schemeClr val="tx2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142</a:t>
                </a:r>
              </a:p>
              <a:p>
                <a:r>
                  <a:rPr lang="en-US" sz="2000" b="1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chemeClr val="tx2"/>
                    </a:solidFill>
                    <a:latin typeface="Montserrat" panose="00000500000000000000" pitchFamily="2" charset="0"/>
                  </a:rPr>
                  <a:t>43</a:t>
                </a:r>
                <a:endParaRPr lang="en-GB" sz="2000">
                  <a:solidFill>
                    <a:schemeClr val="tx2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1EDB96-AC4B-4E5E-F631-416E514B3F9B}"/>
                </a:ext>
              </a:extLst>
            </p:cNvPr>
            <p:cNvSpPr txBox="1"/>
            <p:nvPr userDrawn="1"/>
          </p:nvSpPr>
          <p:spPr>
            <a:xfrm>
              <a:off x="1936466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F98E2B"/>
                  </a:solidFill>
                  <a:latin typeface="Montserrat" panose="00000500000000000000" pitchFamily="2" charset="0"/>
                </a:rPr>
                <a:t>HEX# F98E2B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A50A0D-490D-22B4-7FE0-4938D5797847}"/>
              </a:ext>
            </a:extLst>
          </p:cNvPr>
          <p:cNvGrpSpPr/>
          <p:nvPr userDrawn="1"/>
        </p:nvGrpSpPr>
        <p:grpSpPr>
          <a:xfrm>
            <a:off x="3244683" y="3505738"/>
            <a:ext cx="1575487" cy="1526063"/>
            <a:chOff x="3233867" y="3505738"/>
            <a:chExt cx="1575487" cy="1526063"/>
          </a:xfrm>
        </p:grpSpPr>
        <p:grpSp>
          <p:nvGrpSpPr>
            <p:cNvPr id="24" name="Group 23" descr="Teal">
              <a:extLst>
                <a:ext uri="{FF2B5EF4-FFF2-40B4-BE49-F238E27FC236}">
                  <a16:creationId xmlns:a16="http://schemas.microsoft.com/office/drawing/2014/main" id="{E842476B-F9C2-870C-09F7-2413207DE2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 userDrawn="1"/>
          </p:nvGrpSpPr>
          <p:grpSpPr>
            <a:xfrm>
              <a:off x="3233867" y="3505738"/>
              <a:ext cx="1575487" cy="1506738"/>
              <a:chOff x="2187613" y="3410848"/>
              <a:chExt cx="1575487" cy="150673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648D33-988A-521C-4D2C-A6D68333ACD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E7BEA2-4982-C5FE-9D97-91739B758EE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271337" cy="15067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F7F964B-7036-90FC-3A55-3A0C6D5D75B5}"/>
                  </a:ext>
                </a:extLst>
              </p:cNvPr>
              <p:cNvSpPr/>
              <p:nvPr userDrawn="1"/>
            </p:nvSpPr>
            <p:spPr>
              <a:xfrm>
                <a:off x="24902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6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accent6"/>
                    </a:solidFill>
                    <a:latin typeface="Montserrat" panose="00000500000000000000" pitchFamily="2" charset="0"/>
                  </a:rPr>
                  <a:t>19</a:t>
                </a:r>
                <a:endParaRPr lang="en-US" sz="2000" b="1">
                  <a:solidFill>
                    <a:schemeClr val="accent6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  <a:latin typeface="Montserrat" panose="00000500000000000000" pitchFamily="2" charset="0"/>
                  </a:rPr>
                  <a:t>G: 208</a:t>
                </a:r>
                <a:endParaRPr lang="en-US" sz="2000">
                  <a:solidFill>
                    <a:schemeClr val="accent6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  <a:latin typeface="Montserrat" panose="00000500000000000000" pitchFamily="2" charset="0"/>
                  </a:rPr>
                  <a:t>B: 202</a:t>
                </a:r>
                <a:endParaRPr lang="en-GB" sz="2000">
                  <a:solidFill>
                    <a:schemeClr val="accent6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A16C8D-9AF8-1D3E-D240-A707B765CA48}"/>
                </a:ext>
              </a:extLst>
            </p:cNvPr>
            <p:cNvSpPr txBox="1"/>
            <p:nvPr userDrawn="1"/>
          </p:nvSpPr>
          <p:spPr>
            <a:xfrm>
              <a:off x="359514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6"/>
                  </a:solidFill>
                  <a:latin typeface="Montserrat" panose="00000500000000000000" pitchFamily="2" charset="0"/>
                </a:rPr>
                <a:t>HEX# 13D0CA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21AFFE-3967-D1F1-5F63-BD66AB4F3BE3}"/>
              </a:ext>
            </a:extLst>
          </p:cNvPr>
          <p:cNvGrpSpPr/>
          <p:nvPr userDrawn="1"/>
        </p:nvGrpSpPr>
        <p:grpSpPr>
          <a:xfrm>
            <a:off x="4916385" y="3508619"/>
            <a:ext cx="1576056" cy="1520301"/>
            <a:chOff x="4889027" y="3511500"/>
            <a:chExt cx="1576056" cy="1520301"/>
          </a:xfrm>
        </p:grpSpPr>
        <p:grpSp>
          <p:nvGrpSpPr>
            <p:cNvPr id="28" name="Group 27" descr="Lime Green">
              <a:extLst>
                <a:ext uri="{FF2B5EF4-FFF2-40B4-BE49-F238E27FC236}">
                  <a16:creationId xmlns:a16="http://schemas.microsoft.com/office/drawing/2014/main" id="{A9AAA958-3998-D8AE-3CB2-90FB6C847E39}"/>
                </a:ext>
              </a:extLst>
            </p:cNvPr>
            <p:cNvGrpSpPr/>
            <p:nvPr userDrawn="1"/>
          </p:nvGrpSpPr>
          <p:grpSpPr>
            <a:xfrm>
              <a:off x="4889027" y="3511500"/>
              <a:ext cx="1576056" cy="1506738"/>
              <a:chOff x="4130713" y="3410848"/>
              <a:chExt cx="1576056" cy="150673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8C02A4-AEA9-923F-D4FD-B778BFE18738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93D54C-540F-04FA-4310-F86C68F0B92E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271337" cy="15067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A3215D-6F35-FFAB-3277-3E9F2BDC2BD0}"/>
                  </a:ext>
                </a:extLst>
              </p:cNvPr>
              <p:cNvSpPr/>
              <p:nvPr userDrawn="1"/>
            </p:nvSpPr>
            <p:spPr>
              <a:xfrm>
                <a:off x="4438812" y="3645326"/>
                <a:ext cx="1267957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163</a:t>
                </a:r>
                <a:endParaRPr lang="en-US" sz="2000" b="1">
                  <a:solidFill>
                    <a:schemeClr val="bg2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213</a:t>
                </a:r>
              </a:p>
              <a:p>
                <a:r>
                  <a:rPr lang="en-US" sz="2000" b="1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B:</a:t>
                </a:r>
                <a:r>
                  <a:rPr lang="en-US" sz="2000">
                    <a:solidFill>
                      <a:schemeClr val="bg2"/>
                    </a:solidFill>
                    <a:latin typeface="Montserrat" panose="00000500000000000000" pitchFamily="2" charset="0"/>
                  </a:rPr>
                  <a:t> 95</a:t>
                </a:r>
                <a:endParaRPr lang="en-GB" sz="2000">
                  <a:solidFill>
                    <a:schemeClr val="bg2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D3D7DB-3ABB-B8F5-654B-62BA4995BEF1}"/>
                </a:ext>
              </a:extLst>
            </p:cNvPr>
            <p:cNvSpPr txBox="1"/>
            <p:nvPr userDrawn="1"/>
          </p:nvSpPr>
          <p:spPr>
            <a:xfrm>
              <a:off x="525382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bg2"/>
                  </a:solidFill>
                  <a:latin typeface="Montserrat" panose="00000500000000000000" pitchFamily="2" charset="0"/>
                </a:rPr>
                <a:t>HEX# A3D55F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4F28FE-B1C8-4205-0854-12FC23B12BB7}"/>
              </a:ext>
            </a:extLst>
          </p:cNvPr>
          <p:cNvGrpSpPr/>
          <p:nvPr userDrawn="1"/>
        </p:nvGrpSpPr>
        <p:grpSpPr>
          <a:xfrm>
            <a:off x="6588656" y="3508619"/>
            <a:ext cx="1575487" cy="1520301"/>
            <a:chOff x="6588656" y="3511500"/>
            <a:chExt cx="1575487" cy="1520301"/>
          </a:xfrm>
        </p:grpSpPr>
        <p:grpSp>
          <p:nvGrpSpPr>
            <p:cNvPr id="32" name="Group 31" descr="Orange 2">
              <a:extLst>
                <a:ext uri="{FF2B5EF4-FFF2-40B4-BE49-F238E27FC236}">
                  <a16:creationId xmlns:a16="http://schemas.microsoft.com/office/drawing/2014/main" id="{32C9E950-1E8C-4FE2-707F-5EE4F495F23A}"/>
                </a:ext>
              </a:extLst>
            </p:cNvPr>
            <p:cNvGrpSpPr/>
            <p:nvPr userDrawn="1"/>
          </p:nvGrpSpPr>
          <p:grpSpPr>
            <a:xfrm>
              <a:off x="6588656" y="3511500"/>
              <a:ext cx="1575487" cy="1506738"/>
              <a:chOff x="6073813" y="3410848"/>
              <a:chExt cx="1575487" cy="150673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3FBDAD-86F2-DED9-5FBA-3BB7789B4748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442025-EC6B-9202-7501-CD7877026D1B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271337" cy="15067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734C66-6C25-41BC-44C1-4C2B2BDB2EB7}"/>
                  </a:ext>
                </a:extLst>
              </p:cNvPr>
              <p:cNvSpPr/>
              <p:nvPr userDrawn="1"/>
            </p:nvSpPr>
            <p:spPr>
              <a:xfrm>
                <a:off x="63764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R: </a:t>
                </a:r>
                <a:r>
                  <a:rPr lang="en-US" sz="2000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236</a:t>
                </a:r>
                <a:endParaRPr lang="en-US" sz="2000" b="1">
                  <a:solidFill>
                    <a:schemeClr val="accent5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G: </a:t>
                </a:r>
                <a:r>
                  <a:rPr lang="en-US" sz="2000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232</a:t>
                </a:r>
              </a:p>
              <a:p>
                <a:r>
                  <a:rPr lang="en-US" sz="2000" b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B: </a:t>
                </a:r>
                <a:r>
                  <a:rPr lang="en-US" sz="2000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25</a:t>
                </a:r>
                <a:endParaRPr lang="en-GB" sz="2000">
                  <a:solidFill>
                    <a:schemeClr val="accent5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730B10-4598-E506-CA62-CB59C4913B33}"/>
                </a:ext>
              </a:extLst>
            </p:cNvPr>
            <p:cNvSpPr txBox="1"/>
            <p:nvPr userDrawn="1"/>
          </p:nvSpPr>
          <p:spPr>
            <a:xfrm>
              <a:off x="695503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5"/>
                  </a:solidFill>
                  <a:latin typeface="Montserrat" panose="00000500000000000000" pitchFamily="2" charset="0"/>
                </a:rPr>
                <a:t>HEX# ECE819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290FDF-C8BE-8838-DD16-5C882AE20EA8}"/>
              </a:ext>
            </a:extLst>
          </p:cNvPr>
          <p:cNvGrpSpPr/>
          <p:nvPr userDrawn="1"/>
        </p:nvGrpSpPr>
        <p:grpSpPr>
          <a:xfrm>
            <a:off x="8578725" y="3505738"/>
            <a:ext cx="1575487" cy="1526063"/>
            <a:chOff x="8578725" y="3505738"/>
            <a:chExt cx="1575487" cy="1526063"/>
          </a:xfrm>
        </p:grpSpPr>
        <p:grpSp>
          <p:nvGrpSpPr>
            <p:cNvPr id="40" name="Group 39" descr="Red">
              <a:extLst>
                <a:ext uri="{FF2B5EF4-FFF2-40B4-BE49-F238E27FC236}">
                  <a16:creationId xmlns:a16="http://schemas.microsoft.com/office/drawing/2014/main" id="{310FDE6E-ECB1-5852-0526-5144B9BCF487}"/>
                </a:ext>
              </a:extLst>
            </p:cNvPr>
            <p:cNvGrpSpPr/>
            <p:nvPr userDrawn="1"/>
          </p:nvGrpSpPr>
          <p:grpSpPr>
            <a:xfrm>
              <a:off x="8578725" y="3505738"/>
              <a:ext cx="1575487" cy="1506738"/>
              <a:chOff x="8453785" y="3410848"/>
              <a:chExt cx="1575487" cy="150673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6ED7EA-917E-AD87-C012-447802F954A8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7BD5B0-9971-D67C-E57E-FA8B5C4506FA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271337" cy="15067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9A61F5-F2CA-196C-C3B9-A90D4D7D47CC}"/>
                  </a:ext>
                </a:extLst>
              </p:cNvPr>
              <p:cNvSpPr/>
              <p:nvPr userDrawn="1"/>
            </p:nvSpPr>
            <p:spPr>
              <a:xfrm>
                <a:off x="8756379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R:  </a:t>
                </a:r>
                <a:r>
                  <a:rPr lang="en-US" sz="2000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192</a:t>
                </a:r>
                <a:endParaRPr lang="en-US" sz="2000" b="1">
                  <a:solidFill>
                    <a:srgbClr val="C00000"/>
                  </a:solidFill>
                  <a:latin typeface="Montserrat" panose="00000500000000000000" pitchFamily="2" charset="0"/>
                </a:endParaRPr>
              </a:p>
              <a:p>
                <a:r>
                  <a:rPr lang="en-US" sz="2000" b="1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G:  </a:t>
                </a:r>
                <a:r>
                  <a:rPr lang="en-US" sz="2000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0</a:t>
                </a:r>
              </a:p>
              <a:p>
                <a:r>
                  <a:rPr lang="en-US" sz="2000" b="1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B:  </a:t>
                </a:r>
                <a:r>
                  <a:rPr lang="en-US" sz="2000">
                    <a:solidFill>
                      <a:srgbClr val="C00000"/>
                    </a:solidFill>
                    <a:latin typeface="Montserrat" panose="00000500000000000000" pitchFamily="2" charset="0"/>
                  </a:rPr>
                  <a:t>0</a:t>
                </a:r>
                <a:endParaRPr lang="en-GB" sz="2000">
                  <a:solidFill>
                    <a:srgbClr val="C00000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6ED5B6-AFB5-A00F-ADC9-7DC83A2C4105}"/>
                </a:ext>
              </a:extLst>
            </p:cNvPr>
            <p:cNvSpPr txBox="1"/>
            <p:nvPr userDrawn="1"/>
          </p:nvSpPr>
          <p:spPr>
            <a:xfrm>
              <a:off x="895395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C00000"/>
                  </a:solidFill>
                  <a:latin typeface="Montserrat" panose="00000500000000000000" pitchFamily="2" charset="0"/>
                </a:rPr>
                <a:t>HEX# C00000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5"/>
          <a:stretch/>
        </p:blipFill>
        <p:spPr>
          <a:xfrm>
            <a:off x="10568462" y="69413"/>
            <a:ext cx="1535484" cy="678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169B4-F522-3A2C-FF36-961A6B629B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6825" y="944383"/>
            <a:ext cx="3148075" cy="3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38E5B-CC5C-7002-2AA4-EAB7AE8194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1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A32F10DD-69C6-CE5B-2E2B-F9DEE6237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8F9EE65A-BFD4-13CB-9C40-DFF42657C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84C9038-73F8-DF10-7549-13227FA7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634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Simple -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C4AA0-48F6-22DB-BDF2-45F34C960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3A24279E-A769-1892-6035-7D19626CD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A758476E-A549-F6AE-A8D0-2FCEB742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1582B9-673D-D486-E5A0-53E92F317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11" name="Title 1" descr="Title Block for Transition Slide with Photo #3">
            <a:extLst>
              <a:ext uri="{FF2B5EF4-FFF2-40B4-BE49-F238E27FC236}">
                <a16:creationId xmlns:a16="http://schemas.microsoft.com/office/drawing/2014/main" id="{49D59041-AFBC-7E5B-B269-5384A020F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F1E11F2-C716-1A0B-8EE4-37D444A6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F58EF-B982-9E7E-1DD7-C397820EBD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82B54384-AB29-7FEB-CAF7-DC1479652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82BC34EE-FF22-A0F2-5A2A-DB6646E2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9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83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65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306" imgH="306" progId="TCLayout.ActiveDocument.1">
                  <p:embed/>
                </p:oleObj>
              </mc:Choice>
              <mc:Fallback>
                <p:oleObj name="think-cell Slide" r:id="rId37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Montserrat Light" pitchFamily="2" charset="77"/>
                <a:ea typeface="+mn-ea"/>
                <a:cs typeface="+mn-cs"/>
              </a:rPr>
              <a:t>© 2025 Cotiviti, Inc. All rights reserved. All proprietary information shall remain the sole and exclusive property of Cotiviti, Inc.</a:t>
            </a:r>
            <a:endParaRPr lang="en-US" sz="100" b="0" i="0" kern="1200">
              <a:solidFill>
                <a:schemeClr val="bg1"/>
              </a:solidFill>
              <a:effectLst/>
              <a:latin typeface="Montserrat Light" pitchFamily="2" charset="77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32981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nk stripe on a black background&#10;&#10;Description automatically generated">
            <a:extLst>
              <a:ext uri="{FF2B5EF4-FFF2-40B4-BE49-F238E27FC236}">
                <a16:creationId xmlns:a16="http://schemas.microsoft.com/office/drawing/2014/main" id="{D900BA8A-B092-0E5C-E80A-6E38D01E9E6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7" y="6588523"/>
            <a:ext cx="1242813" cy="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64" r:id="rId2"/>
    <p:sldLayoutId id="2147483765" r:id="rId3"/>
    <p:sldLayoutId id="2147483766" r:id="rId4"/>
    <p:sldLayoutId id="2147483706" r:id="rId5"/>
    <p:sldLayoutId id="2147483707" r:id="rId6"/>
    <p:sldLayoutId id="2147483705" r:id="rId7"/>
    <p:sldLayoutId id="2147483759" r:id="rId8"/>
    <p:sldLayoutId id="2147483761" r:id="rId9"/>
    <p:sldLayoutId id="2147483762" r:id="rId10"/>
    <p:sldLayoutId id="2147483760" r:id="rId11"/>
    <p:sldLayoutId id="2147483763" r:id="rId12"/>
    <p:sldLayoutId id="2147483767" r:id="rId13"/>
    <p:sldLayoutId id="2147483757" r:id="rId14"/>
    <p:sldLayoutId id="2147483675" r:id="rId15"/>
    <p:sldLayoutId id="2147483742" r:id="rId16"/>
    <p:sldLayoutId id="2147483679" r:id="rId17"/>
    <p:sldLayoutId id="2147483680" r:id="rId18"/>
    <p:sldLayoutId id="2147483681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11" r:id="rId25"/>
    <p:sldLayoutId id="2147483712" r:id="rId26"/>
    <p:sldLayoutId id="2147483743" r:id="rId27"/>
    <p:sldLayoutId id="2147483741" r:id="rId28"/>
    <p:sldLayoutId id="2147483727" r:id="rId29"/>
    <p:sldLayoutId id="2147483750" r:id="rId30"/>
    <p:sldLayoutId id="2147483749" r:id="rId31"/>
    <p:sldLayoutId id="2147483728" r:id="rId32"/>
    <p:sldLayoutId id="2147483768" r:id="rId3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Montserrat Medium" panose="00000600000000000000" pitchFamily="2" charset="0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gis.ga.gov/search?s=1033&amp;p=2&amp;rc=2860" TargetMode="External"/><Relationship Id="rId13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hyperlink" Target="https://leginfo.legislature.ca.gov/faces/advance/advance.xhtml" TargetMode="External"/><Relationship Id="rId12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akleg.gov/basis/Home/BillsandLaws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leg.colorado.gov/bill-search?field_sessions=104236&amp;sort_bef_combine=search_api_relevance%20DESC&amp;field_chamber=All&amp;field_bill_type=All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hyperlink" Target="https://www.kslegislature.gov/li/b2025_26/measures/bill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sv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65D1DF3_CB3F907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sv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37747397.xml"/><Relationship Id="rId7" Type="http://schemas.openxmlformats.org/officeDocument/2006/relationships/chart" Target="../charts/chart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chart" Target="../charts/chart20.xml"/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svg"/><Relationship Id="rId15" Type="http://schemas.openxmlformats.org/officeDocument/2006/relationships/chart" Target="../charts/chart22.xml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chart" Target="../charts/chart2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65D1DE6_CB4E179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5CF96A71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565D1DE4_FF48E54F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565D1DD6_EB0D744D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8129E5FA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microsoft.com/office/2018/10/relationships/comments" Target="../comments/modernComment_565D1DDF_2D01562E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16D16-4D28-84B4-D53B-84E16FC0FB9C}"/>
              </a:ext>
            </a:extLst>
          </p:cNvPr>
          <p:cNvSpPr txBox="1"/>
          <p:nvPr/>
        </p:nvSpPr>
        <p:spPr>
          <a:xfrm>
            <a:off x="359137" y="2987944"/>
            <a:ext cx="6928903" cy="692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3200" dirty="0">
                <a:solidFill>
                  <a:schemeClr val="accent1"/>
                </a:solidFill>
                <a:latin typeface="Montserrat" panose="00000500000000000000" pitchFamily="2" charset="0"/>
              </a:rPr>
              <a:t>Final Internship Checkpoint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417DA-4EF6-EA0A-5CFE-A3C9D368D2BB}"/>
              </a:ext>
            </a:extLst>
          </p:cNvPr>
          <p:cNvSpPr txBox="1"/>
          <p:nvPr/>
        </p:nvSpPr>
        <p:spPr>
          <a:xfrm>
            <a:off x="359137" y="3503616"/>
            <a:ext cx="6121176" cy="353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>
                <a:solidFill>
                  <a:schemeClr val="accent3"/>
                </a:solidFill>
                <a:latin typeface="Montserrat" panose="00000500000000000000" pitchFamily="2" charset="0"/>
              </a:rPr>
              <a:t>Opportunity Intelligence – Advanced Analytics Team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982FE-7B4D-580E-E07C-B599F7196605}"/>
              </a:ext>
            </a:extLst>
          </p:cNvPr>
          <p:cNvSpPr txBox="1"/>
          <p:nvPr/>
        </p:nvSpPr>
        <p:spPr>
          <a:xfrm>
            <a:off x="359137" y="3931001"/>
            <a:ext cx="4146487" cy="353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  <a:latin typeface="Montserrat" panose="00000500000000000000" pitchFamily="2" charset="0"/>
              </a:rPr>
              <a:t>Janardhan Kuruva</a:t>
            </a:r>
          </a:p>
        </p:txBody>
      </p:sp>
    </p:spTree>
    <p:extLst>
      <p:ext uri="{BB962C8B-B14F-4D97-AF65-F5344CB8AC3E}">
        <p14:creationId xmlns:p14="http://schemas.microsoft.com/office/powerpoint/2010/main" val="417241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9FF2A-CAF9-28B0-4B44-44B66285C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B912D-35F2-53AB-5CAB-6F6E5C88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1993" y="6583680"/>
            <a:ext cx="388178" cy="240647"/>
          </a:xfrm>
        </p:spPr>
        <p:txBody>
          <a:bodyPr/>
          <a:lstStyle/>
          <a:p>
            <a:fld id="{8BC64C03-9EC0-4B7E-8FE4-24DBF62E63E5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D9BBC-13A4-C9A0-BFC7-E9BAECBAD9D6}"/>
              </a:ext>
            </a:extLst>
          </p:cNvPr>
          <p:cNvSpPr txBox="1"/>
          <p:nvPr/>
        </p:nvSpPr>
        <p:spPr>
          <a:xfrm>
            <a:off x="0" y="100188"/>
            <a:ext cx="4628442" cy="5697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Web crawling workflow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A95A18-5088-EA3F-7EFC-216635FD5846}"/>
              </a:ext>
            </a:extLst>
          </p:cNvPr>
          <p:cNvGrpSpPr/>
          <p:nvPr/>
        </p:nvGrpSpPr>
        <p:grpSpPr>
          <a:xfrm>
            <a:off x="496247" y="2331223"/>
            <a:ext cx="974402" cy="1025666"/>
            <a:chOff x="622173" y="2606265"/>
            <a:chExt cx="987552" cy="98755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6690A63-9308-E1C4-5F60-37CEB95EDD33}"/>
                </a:ext>
              </a:extLst>
            </p:cNvPr>
            <p:cNvSpPr/>
            <p:nvPr/>
          </p:nvSpPr>
          <p:spPr>
            <a:xfrm>
              <a:off x="622173" y="2606265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Internet outline">
              <a:extLst>
                <a:ext uri="{FF2B5EF4-FFF2-40B4-BE49-F238E27FC236}">
                  <a16:creationId xmlns:a16="http://schemas.microsoft.com/office/drawing/2014/main" id="{CC7D4123-B3DF-7487-81A2-607057FB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3547" y="2690407"/>
              <a:ext cx="812624" cy="81262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ED4406-A112-704E-F1FD-BAC4592C5A21}"/>
              </a:ext>
            </a:extLst>
          </p:cNvPr>
          <p:cNvGrpSpPr/>
          <p:nvPr/>
        </p:nvGrpSpPr>
        <p:grpSpPr>
          <a:xfrm>
            <a:off x="3316537" y="2327901"/>
            <a:ext cx="974402" cy="1025666"/>
            <a:chOff x="3284429" y="2441448"/>
            <a:chExt cx="987552" cy="9875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5D2E2C-EB0F-FEFC-E887-A3C082BF9C39}"/>
                </a:ext>
              </a:extLst>
            </p:cNvPr>
            <p:cNvSpPr/>
            <p:nvPr/>
          </p:nvSpPr>
          <p:spPr>
            <a:xfrm>
              <a:off x="3284429" y="244144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68E8625-5E51-036B-2B56-D8E578E2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065" y="2589906"/>
              <a:ext cx="720280" cy="7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34BFBE-FFE0-C4AF-EEDF-945899F48534}"/>
              </a:ext>
            </a:extLst>
          </p:cNvPr>
          <p:cNvSpPr txBox="1"/>
          <p:nvPr/>
        </p:nvSpPr>
        <p:spPr>
          <a:xfrm>
            <a:off x="0" y="3450737"/>
            <a:ext cx="1941662" cy="2293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000"/>
              <a:t>Web link: </a:t>
            </a:r>
          </a:p>
          <a:p>
            <a:pPr algn="ctr"/>
            <a:endParaRPr lang="en-US" sz="1000"/>
          </a:p>
          <a:p>
            <a:pPr algn="ctr"/>
            <a:endParaRPr lang="en-US" sz="1000"/>
          </a:p>
          <a:p>
            <a:pPr algn="ctr"/>
            <a:r>
              <a:rPr lang="en-US" altLang="en-US" sz="1000">
                <a:latin typeface="Arial" panose="020B0604020202020204" pitchFamily="34" charset="0"/>
                <a:hlinkClick r:id="rId5"/>
              </a:rPr>
              <a:t>Colorado General Assembly</a:t>
            </a:r>
            <a:br>
              <a:rPr lang="en-US" altLang="en-US" sz="1000">
                <a:latin typeface="Arial" panose="020B0604020202020204" pitchFamily="34" charset="0"/>
              </a:rPr>
            </a:br>
            <a:r>
              <a:rPr lang="en-US" altLang="en-US" sz="1000"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000">
                <a:latin typeface="Arial" panose="020B0604020202020204" pitchFamily="34" charset="0"/>
                <a:hlinkClick r:id="rId6"/>
              </a:rPr>
              <a:t>Alaska State Legislature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br>
              <a:rPr lang="en-US" altLang="en-US" sz="1000">
                <a:latin typeface="Arial" panose="020B0604020202020204" pitchFamily="34" charset="0"/>
              </a:rPr>
            </a:br>
            <a:br>
              <a:rPr lang="en-US" altLang="en-US" sz="1000">
                <a:latin typeface="Arial" panose="020B0604020202020204" pitchFamily="34" charset="0"/>
              </a:rPr>
            </a:br>
            <a:r>
              <a:rPr lang="en-US" altLang="en-US" sz="1000">
                <a:latin typeface="Arial" panose="020B0604020202020204" pitchFamily="34" charset="0"/>
                <a:hlinkClick r:id="rId7"/>
              </a:rPr>
              <a:t>California State Legislature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</a:p>
          <a:p>
            <a:pPr algn="ctr"/>
            <a:endParaRPr lang="en-US" altLang="en-US" sz="1000">
              <a:latin typeface="Arial" panose="020B0604020202020204" pitchFamily="34" charset="0"/>
            </a:endParaRPr>
          </a:p>
          <a:p>
            <a:pPr algn="ctr"/>
            <a:r>
              <a:rPr lang="en-US" altLang="en-US" sz="1000">
                <a:latin typeface="Arial" panose="020B0604020202020204" pitchFamily="34" charset="0"/>
                <a:hlinkClick r:id="rId8"/>
              </a:rPr>
              <a:t>Georgia General Assembly</a:t>
            </a:r>
            <a:endParaRPr lang="en-US" altLang="en-US" sz="1000">
              <a:latin typeface="Arial" panose="020B0604020202020204" pitchFamily="34" charset="0"/>
            </a:endParaRPr>
          </a:p>
          <a:p>
            <a:pPr algn="ctr"/>
            <a:endParaRPr lang="en-US" altLang="en-US" sz="1000">
              <a:latin typeface="Arial" panose="020B0604020202020204" pitchFamily="34" charset="0"/>
            </a:endParaRPr>
          </a:p>
          <a:p>
            <a:pPr algn="ctr"/>
            <a:r>
              <a:rPr lang="en-US" altLang="en-US" sz="1000">
                <a:latin typeface="Arial" panose="020B0604020202020204" pitchFamily="34" charset="0"/>
              </a:rPr>
              <a:t> </a:t>
            </a:r>
            <a:r>
              <a:rPr lang="en-US" altLang="en-US" sz="1000">
                <a:latin typeface="Arial" panose="020B0604020202020204" pitchFamily="34" charset="0"/>
                <a:hlinkClick r:id="rId9"/>
              </a:rPr>
              <a:t>Kansas Legislature</a:t>
            </a:r>
            <a:endParaRPr lang="en-US" altLang="en-US" sz="1000">
              <a:latin typeface="Arial" panose="020B0604020202020204" pitchFamily="34" charset="0"/>
            </a:endParaRPr>
          </a:p>
          <a:p>
            <a:pPr algn="ctr"/>
            <a:endParaRPr lang="en-US" altLang="en-US" sz="1000">
              <a:latin typeface="Arial" panose="020B0604020202020204" pitchFamily="34" charset="0"/>
            </a:endParaRPr>
          </a:p>
          <a:p>
            <a:pPr algn="ctr"/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286B0-0785-B67D-CF50-A2F3BBE610AE}"/>
              </a:ext>
            </a:extLst>
          </p:cNvPr>
          <p:cNvSpPr txBox="1"/>
          <p:nvPr/>
        </p:nvSpPr>
        <p:spPr>
          <a:xfrm>
            <a:off x="2913050" y="1491666"/>
            <a:ext cx="1850411" cy="738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Decide the optimum approach to scrape data from the website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BA219-2A49-DA0E-E8AC-EAE44D55C66F}"/>
              </a:ext>
            </a:extLst>
          </p:cNvPr>
          <p:cNvSpPr txBox="1"/>
          <p:nvPr/>
        </p:nvSpPr>
        <p:spPr>
          <a:xfrm>
            <a:off x="2816233" y="3450736"/>
            <a:ext cx="2232646" cy="80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Direct JSON/CSV downloads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HTML parsing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Selenium Automation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Others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55282-5225-38A7-67E6-779B16BA3FB6}"/>
              </a:ext>
            </a:extLst>
          </p:cNvPr>
          <p:cNvSpPr txBox="1"/>
          <p:nvPr/>
        </p:nvSpPr>
        <p:spPr>
          <a:xfrm>
            <a:off x="117439" y="1499429"/>
            <a:ext cx="1709909" cy="626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Visit and understand the website structure for a state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9B9F82-B04B-D41D-5333-A61233712B5D}"/>
              </a:ext>
            </a:extLst>
          </p:cNvPr>
          <p:cNvGrpSpPr/>
          <p:nvPr/>
        </p:nvGrpSpPr>
        <p:grpSpPr>
          <a:xfrm>
            <a:off x="6174617" y="2342723"/>
            <a:ext cx="974402" cy="1025666"/>
            <a:chOff x="6476998" y="2425290"/>
            <a:chExt cx="987552" cy="98755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84E8C2-F73A-6543-8C4A-6A0E89EBABA5}"/>
                </a:ext>
              </a:extLst>
            </p:cNvPr>
            <p:cNvSpPr/>
            <p:nvPr/>
          </p:nvSpPr>
          <p:spPr>
            <a:xfrm>
              <a:off x="6476998" y="2425290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8CF3322-089E-261E-6A00-96280574B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408" y="2631631"/>
              <a:ext cx="639475" cy="63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8355DB-78D1-FD58-EE26-3025A2585A73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4290939" y="2840734"/>
            <a:ext cx="1883678" cy="1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707D77-FA8D-EB1A-AAB0-47FA5988CD3A}"/>
              </a:ext>
            </a:extLst>
          </p:cNvPr>
          <p:cNvSpPr txBox="1"/>
          <p:nvPr/>
        </p:nvSpPr>
        <p:spPr>
          <a:xfrm>
            <a:off x="5851059" y="1493174"/>
            <a:ext cx="1709909" cy="738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Fetch the relevant datapoints of laws based on keywords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ECBBDC-0C09-D2E5-FB63-C12C37397113}"/>
              </a:ext>
            </a:extLst>
          </p:cNvPr>
          <p:cNvSpPr txBox="1"/>
          <p:nvPr/>
        </p:nvSpPr>
        <p:spPr>
          <a:xfrm>
            <a:off x="5459077" y="3482105"/>
            <a:ext cx="223264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Artificial intelligence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Automated decision making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Automate decision support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Clean claims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Clinical decision support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Coordination of benefits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Health carriers and payment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Medical necessity review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Payment and health carriers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Preauthorization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Prior authorization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Prompt pay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Prompt payment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Utilization review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</a:rPr>
              <a:t>Utilization management</a:t>
            </a:r>
            <a:r>
              <a:rPr lang="en-US" altLang="en-US" sz="1000" dirty="0"/>
              <a:t> 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Look-back period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Claim edits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Fraud, waste, and abuse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B9423C-DDC0-D04E-367D-029BB598B3E2}"/>
              </a:ext>
            </a:extLst>
          </p:cNvPr>
          <p:cNvGrpSpPr/>
          <p:nvPr/>
        </p:nvGrpSpPr>
        <p:grpSpPr>
          <a:xfrm>
            <a:off x="9258625" y="2327901"/>
            <a:ext cx="974402" cy="1025666"/>
            <a:chOff x="8500864" y="2421968"/>
            <a:chExt cx="987552" cy="9875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95AFB1-D250-7154-280A-442831D5B1B8}"/>
                </a:ext>
              </a:extLst>
            </p:cNvPr>
            <p:cNvSpPr/>
            <p:nvPr/>
          </p:nvSpPr>
          <p:spPr>
            <a:xfrm>
              <a:off x="8500864" y="242196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Database with solid fill">
              <a:extLst>
                <a:ext uri="{FF2B5EF4-FFF2-40B4-BE49-F238E27FC236}">
                  <a16:creationId xmlns:a16="http://schemas.microsoft.com/office/drawing/2014/main" id="{1F0F8AB5-2D82-0DB8-491C-C6115E41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6356" y="2537460"/>
              <a:ext cx="756568" cy="756568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4A2FF2-8422-D9A9-2DD2-526DAD92DFCD}"/>
              </a:ext>
            </a:extLst>
          </p:cNvPr>
          <p:cNvCxnSpPr>
            <a:cxnSpLocks/>
            <a:stCxn id="19" idx="6"/>
            <a:endCxn id="29" idx="2"/>
          </p:cNvCxnSpPr>
          <p:nvPr/>
        </p:nvCxnSpPr>
        <p:spPr>
          <a:xfrm flipV="1">
            <a:off x="7149019" y="2840734"/>
            <a:ext cx="2109606" cy="1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1C97DA-9C4A-3C8E-F165-F02B34DE2FCF}"/>
              </a:ext>
            </a:extLst>
          </p:cNvPr>
          <p:cNvSpPr txBox="1"/>
          <p:nvPr/>
        </p:nvSpPr>
        <p:spPr>
          <a:xfrm>
            <a:off x="8885908" y="1404720"/>
            <a:ext cx="1709909" cy="738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dirty="0">
                <a:latin typeface="+mj-lt"/>
              </a:rPr>
              <a:t>Validates and Store the datapoints in a structured format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CC6B7F-EC15-8AE0-B57C-5B2C5E275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4187" y="3479699"/>
            <a:ext cx="3410508" cy="25801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7FF2B-F26F-4CC5-19A8-6C05E5AF7FFA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1470649" y="2840734"/>
            <a:ext cx="1845888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24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F729-2ABA-712A-7246-006BF846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93C6FD-8B17-3681-4A8B-ACCB40B17D19}"/>
              </a:ext>
            </a:extLst>
          </p:cNvPr>
          <p:cNvSpPr/>
          <p:nvPr/>
        </p:nvSpPr>
        <p:spPr>
          <a:xfrm>
            <a:off x="2850687" y="1550444"/>
            <a:ext cx="5276088" cy="1666632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F6A85-94ED-0128-F0A4-A0354C20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E7408-DFDD-AB4B-3EAC-F1C640D4D7CA}"/>
              </a:ext>
            </a:extLst>
          </p:cNvPr>
          <p:cNvSpPr txBox="1"/>
          <p:nvPr/>
        </p:nvSpPr>
        <p:spPr>
          <a:xfrm>
            <a:off x="0" y="100188"/>
            <a:ext cx="10643616" cy="5697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Streamlined Automated Production Pipeline</a:t>
            </a:r>
            <a:endParaRPr lang="en-US" i="1" dirty="0"/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 descr="Openshift logo - Social media &amp; Logos Icons">
            <a:extLst>
              <a:ext uri="{FF2B5EF4-FFF2-40B4-BE49-F238E27FC236}">
                <a16:creationId xmlns:a16="http://schemas.microsoft.com/office/drawing/2014/main" id="{46B995D0-3C17-75C8-C0AE-263A4BB3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89" y="5177339"/>
            <a:ext cx="2000739" cy="1000370"/>
          </a:xfrm>
          <a:prstGeom prst="rect">
            <a:avLst/>
          </a:prstGeom>
        </p:spPr>
      </p:pic>
      <p:pic>
        <p:nvPicPr>
          <p:cNvPr id="7" name="Picture 6" descr="Docker Logo and symbol, meaning, history, PNG, brand">
            <a:extLst>
              <a:ext uri="{FF2B5EF4-FFF2-40B4-BE49-F238E27FC236}">
                <a16:creationId xmlns:a16="http://schemas.microsoft.com/office/drawing/2014/main" id="{A1CF7942-9ABE-252C-F12B-4FDE213A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268" y="5215473"/>
            <a:ext cx="1822450" cy="914103"/>
          </a:xfrm>
          <a:prstGeom prst="rect">
            <a:avLst/>
          </a:prstGeom>
        </p:spPr>
      </p:pic>
      <p:pic>
        <p:nvPicPr>
          <p:cNvPr id="8" name="Picture 7" descr="How to Schedule a Python Application in Docker Container using Cronjob">
            <a:extLst>
              <a:ext uri="{FF2B5EF4-FFF2-40B4-BE49-F238E27FC236}">
                <a16:creationId xmlns:a16="http://schemas.microsoft.com/office/drawing/2014/main" id="{2BA331A4-E29C-CACF-6EDF-54308F04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30" r="254" b="1532"/>
          <a:stretch>
            <a:fillRect/>
          </a:stretch>
        </p:blipFill>
        <p:spPr>
          <a:xfrm>
            <a:off x="7927583" y="5023352"/>
            <a:ext cx="2464084" cy="11172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AD9286-3417-170D-1D87-FC421DD05811}"/>
              </a:ext>
            </a:extLst>
          </p:cNvPr>
          <p:cNvGrpSpPr/>
          <p:nvPr/>
        </p:nvGrpSpPr>
        <p:grpSpPr>
          <a:xfrm>
            <a:off x="3167705" y="2200091"/>
            <a:ext cx="685800" cy="685800"/>
            <a:chOff x="622173" y="2606265"/>
            <a:chExt cx="987552" cy="9875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124324-6F29-3E13-1DB8-606D5536AD9E}"/>
                </a:ext>
              </a:extLst>
            </p:cNvPr>
            <p:cNvSpPr/>
            <p:nvPr/>
          </p:nvSpPr>
          <p:spPr>
            <a:xfrm>
              <a:off x="622173" y="2606265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ternet outline">
              <a:extLst>
                <a:ext uri="{FF2B5EF4-FFF2-40B4-BE49-F238E27FC236}">
                  <a16:creationId xmlns:a16="http://schemas.microsoft.com/office/drawing/2014/main" id="{A8E7DA91-73B6-A5F0-DD45-35D0617A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547" y="2690407"/>
              <a:ext cx="812624" cy="81262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BA17C5-4803-7E51-A553-B747F8CDE84C}"/>
              </a:ext>
            </a:extLst>
          </p:cNvPr>
          <p:cNvGrpSpPr/>
          <p:nvPr/>
        </p:nvGrpSpPr>
        <p:grpSpPr>
          <a:xfrm>
            <a:off x="4510065" y="2200091"/>
            <a:ext cx="685800" cy="685800"/>
            <a:chOff x="3284429" y="2441448"/>
            <a:chExt cx="987552" cy="98755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C34E4C-842B-F603-6E96-D9E574C5F76C}"/>
                </a:ext>
              </a:extLst>
            </p:cNvPr>
            <p:cNvSpPr/>
            <p:nvPr/>
          </p:nvSpPr>
          <p:spPr>
            <a:xfrm>
              <a:off x="3284429" y="244144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5F1B15E-8573-8AC5-1289-4F96DD09A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065" y="2589906"/>
              <a:ext cx="720280" cy="7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4EA77-38E5-9A44-3401-687631C9B1D6}"/>
              </a:ext>
            </a:extLst>
          </p:cNvPr>
          <p:cNvGrpSpPr/>
          <p:nvPr/>
        </p:nvGrpSpPr>
        <p:grpSpPr>
          <a:xfrm>
            <a:off x="5852425" y="2200091"/>
            <a:ext cx="685800" cy="685800"/>
            <a:chOff x="6476998" y="2425290"/>
            <a:chExt cx="987552" cy="98755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B9A2CC-FA1A-1B29-7F26-E46386C80C5C}"/>
                </a:ext>
              </a:extLst>
            </p:cNvPr>
            <p:cNvSpPr/>
            <p:nvPr/>
          </p:nvSpPr>
          <p:spPr>
            <a:xfrm>
              <a:off x="6476998" y="2425290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BCE396B-DA33-9676-47C2-02FC2121D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408" y="2631631"/>
              <a:ext cx="639475" cy="63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D5017A-E783-3742-9EC2-420D4A7340D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5195865" y="2542991"/>
            <a:ext cx="65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B245FD-63D7-EB38-C011-2AD32D67CA82}"/>
              </a:ext>
            </a:extLst>
          </p:cNvPr>
          <p:cNvGrpSpPr/>
          <p:nvPr/>
        </p:nvGrpSpPr>
        <p:grpSpPr>
          <a:xfrm>
            <a:off x="7194786" y="2200091"/>
            <a:ext cx="685800" cy="685800"/>
            <a:chOff x="8500864" y="2421968"/>
            <a:chExt cx="987552" cy="9875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D42566-E632-3C96-B2D6-BFC61345C7DC}"/>
                </a:ext>
              </a:extLst>
            </p:cNvPr>
            <p:cNvSpPr/>
            <p:nvPr/>
          </p:nvSpPr>
          <p:spPr>
            <a:xfrm>
              <a:off x="8500864" y="242196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E401F721-DE4F-AD23-5C90-2069DFB8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6356" y="2537460"/>
              <a:ext cx="756568" cy="756568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6810B3-C8D4-6A6D-8B57-CBC76DD5308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6538225" y="2542991"/>
            <a:ext cx="656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72A0BB-743D-9B9B-33E8-37FD92F16CD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3853505" y="2542991"/>
            <a:ext cx="65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6C5623-B5EE-A93C-2EDF-E7BC82102BC0}"/>
              </a:ext>
            </a:extLst>
          </p:cNvPr>
          <p:cNvSpPr txBox="1"/>
          <p:nvPr/>
        </p:nvSpPr>
        <p:spPr>
          <a:xfrm>
            <a:off x="4465392" y="1550444"/>
            <a:ext cx="2046678" cy="264601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600">
                <a:solidFill>
                  <a:schemeClr val="accent6">
                    <a:lumMod val="75000"/>
                  </a:schemeClr>
                </a:solidFill>
              </a:rPr>
              <a:t>Docker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319B6-ABA3-FC5E-B05F-19B71ABB1E29}"/>
              </a:ext>
            </a:extLst>
          </p:cNvPr>
          <p:cNvSpPr txBox="1"/>
          <p:nvPr/>
        </p:nvSpPr>
        <p:spPr>
          <a:xfrm>
            <a:off x="3102266" y="2956944"/>
            <a:ext cx="808219" cy="1991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Websites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F8D4E9-B8A3-48BC-6700-CD86D687CA42}"/>
              </a:ext>
            </a:extLst>
          </p:cNvPr>
          <p:cNvSpPr txBox="1"/>
          <p:nvPr/>
        </p:nvSpPr>
        <p:spPr>
          <a:xfrm>
            <a:off x="4602868" y="2937183"/>
            <a:ext cx="656560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Scrap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F96702-CC91-BD74-E57C-106E89FED435}"/>
              </a:ext>
            </a:extLst>
          </p:cNvPr>
          <p:cNvSpPr txBox="1"/>
          <p:nvPr/>
        </p:nvSpPr>
        <p:spPr>
          <a:xfrm>
            <a:off x="5964306" y="2937183"/>
            <a:ext cx="547764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Filter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F8E33A-20DF-2CDE-B65E-31DC11BE5294}"/>
              </a:ext>
            </a:extLst>
          </p:cNvPr>
          <p:cNvSpPr txBox="1"/>
          <p:nvPr/>
        </p:nvSpPr>
        <p:spPr>
          <a:xfrm>
            <a:off x="7263804" y="2937183"/>
            <a:ext cx="547764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Store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1170FA-D8FA-34C9-B26E-31F432C7AF03}"/>
              </a:ext>
            </a:extLst>
          </p:cNvPr>
          <p:cNvCxnSpPr>
            <a:cxnSpLocks/>
            <a:stCxn id="27" idx="3"/>
            <a:endCxn id="1030" idx="1"/>
          </p:cNvCxnSpPr>
          <p:nvPr/>
        </p:nvCxnSpPr>
        <p:spPr>
          <a:xfrm flipV="1">
            <a:off x="8400441" y="2439017"/>
            <a:ext cx="759184" cy="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47AEF8-565C-94B5-6723-4032846095FB}"/>
              </a:ext>
            </a:extLst>
          </p:cNvPr>
          <p:cNvCxnSpPr>
            <a:cxnSpLocks/>
            <a:stCxn id="1030" idx="3"/>
            <a:endCxn id="1026" idx="1"/>
          </p:cNvCxnSpPr>
          <p:nvPr/>
        </p:nvCxnSpPr>
        <p:spPr>
          <a:xfrm flipV="1">
            <a:off x="9980076" y="2434250"/>
            <a:ext cx="717985" cy="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ECB6AEC-DECF-663D-BFA2-713877A96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44" y="2033194"/>
            <a:ext cx="800100" cy="8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FD7157-F85A-8B7C-E76F-5F1CEEAC0632}"/>
              </a:ext>
            </a:extLst>
          </p:cNvPr>
          <p:cNvGrpSpPr/>
          <p:nvPr/>
        </p:nvGrpSpPr>
        <p:grpSpPr>
          <a:xfrm>
            <a:off x="8968428" y="2028791"/>
            <a:ext cx="1297457" cy="874121"/>
            <a:chOff x="8496112" y="2467482"/>
            <a:chExt cx="1297457" cy="874121"/>
          </a:xfrm>
        </p:grpSpPr>
        <p:pic>
          <p:nvPicPr>
            <p:cNvPr id="1030" name="Picture 6" descr="microsoft excel mobile apps logo 17396828 PNG">
              <a:extLst>
                <a:ext uri="{FF2B5EF4-FFF2-40B4-BE49-F238E27FC236}">
                  <a16:creationId xmlns:a16="http://schemas.microsoft.com/office/drawing/2014/main" id="{D96800B3-7938-995C-9551-837B1B498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7309" y="2467482"/>
              <a:ext cx="820451" cy="82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F58657-E719-F222-B90D-5C2C5BFB16CD}"/>
                </a:ext>
              </a:extLst>
            </p:cNvPr>
            <p:cNvSpPr txBox="1"/>
            <p:nvPr/>
          </p:nvSpPr>
          <p:spPr>
            <a:xfrm>
              <a:off x="8496112" y="3120763"/>
              <a:ext cx="1297457" cy="2208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100" dirty="0"/>
                <a:t>Relevant Bills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2FC6B7-B68C-1A66-3023-09E92E3656D7}"/>
              </a:ext>
            </a:extLst>
          </p:cNvPr>
          <p:cNvGrpSpPr/>
          <p:nvPr/>
        </p:nvGrpSpPr>
        <p:grpSpPr>
          <a:xfrm>
            <a:off x="10614726" y="2024024"/>
            <a:ext cx="1039107" cy="873414"/>
            <a:chOff x="10346106" y="2479274"/>
            <a:chExt cx="1039107" cy="8734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D0A1366-C65C-3BC2-9320-92E2C63FB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441" y="2479274"/>
              <a:ext cx="820451" cy="82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D0AC37-5424-FE1C-3053-4938F8CAA50A}"/>
                </a:ext>
              </a:extLst>
            </p:cNvPr>
            <p:cNvSpPr txBox="1"/>
            <p:nvPr/>
          </p:nvSpPr>
          <p:spPr>
            <a:xfrm>
              <a:off x="10346106" y="3120056"/>
              <a:ext cx="1039107" cy="2326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100" dirty="0"/>
                <a:t>Inbox alert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56D54C8-E2E7-B08A-CCA4-C2FF528D8454}"/>
              </a:ext>
            </a:extLst>
          </p:cNvPr>
          <p:cNvSpPr txBox="1"/>
          <p:nvPr/>
        </p:nvSpPr>
        <p:spPr>
          <a:xfrm>
            <a:off x="641448" y="3947940"/>
            <a:ext cx="11361227" cy="67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i="1" dirty="0">
                <a:solidFill>
                  <a:schemeClr val="accent3"/>
                </a:solidFill>
              </a:rPr>
              <a:t>Code runs first Friday of each month, pulling relevant bills from legislative websites and storing on Share point and Hadoop, along with an email notification to the 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581397-6147-18CA-E76F-50EC9BE10D97}"/>
              </a:ext>
            </a:extLst>
          </p:cNvPr>
          <p:cNvSpPr txBox="1"/>
          <p:nvPr/>
        </p:nvSpPr>
        <p:spPr>
          <a:xfrm>
            <a:off x="874390" y="2706624"/>
            <a:ext cx="919615" cy="1935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 dirty="0"/>
              <a:t>Scheduler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296FDA-178A-087D-C2A4-3C6EC622D946}"/>
              </a:ext>
            </a:extLst>
          </p:cNvPr>
          <p:cNvCxnSpPr>
            <a:cxnSpLocks/>
          </p:cNvCxnSpPr>
          <p:nvPr/>
        </p:nvCxnSpPr>
        <p:spPr>
          <a:xfrm>
            <a:off x="1986645" y="2438669"/>
            <a:ext cx="864042" cy="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Jenkins vertical logo transparent PNG - StickPNG">
            <a:extLst>
              <a:ext uri="{FF2B5EF4-FFF2-40B4-BE49-F238E27FC236}">
                <a16:creationId xmlns:a16="http://schemas.microsoft.com/office/drawing/2014/main" id="{3173C6DB-9584-5735-EC2E-103EDDB3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4" y="4906907"/>
            <a:ext cx="1909675" cy="12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274933-AA33-85B8-6821-AA11DDCA884B}"/>
              </a:ext>
            </a:extLst>
          </p:cNvPr>
          <p:cNvSpPr/>
          <p:nvPr/>
        </p:nvSpPr>
        <p:spPr>
          <a:xfrm>
            <a:off x="579682" y="1868159"/>
            <a:ext cx="1406963" cy="129537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4DD6F1D-AA24-77D8-D1BD-37498A761DA6}"/>
              </a:ext>
            </a:extLst>
          </p:cNvPr>
          <p:cNvSpPr/>
          <p:nvPr/>
        </p:nvSpPr>
        <p:spPr>
          <a:xfrm>
            <a:off x="383492" y="1276032"/>
            <a:ext cx="8016949" cy="2338078"/>
          </a:xfrm>
          <a:prstGeom prst="roundRect">
            <a:avLst/>
          </a:prstGeom>
          <a:noFill/>
          <a:ln>
            <a:solidFill>
              <a:srgbClr val="9579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D06916-1638-535A-5CAE-FDF81907F0EE}"/>
              </a:ext>
            </a:extLst>
          </p:cNvPr>
          <p:cNvSpPr txBox="1"/>
          <p:nvPr/>
        </p:nvSpPr>
        <p:spPr>
          <a:xfrm>
            <a:off x="776174" y="1637885"/>
            <a:ext cx="919615" cy="1935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 dirty="0">
                <a:solidFill>
                  <a:schemeClr val="accent1"/>
                </a:solidFill>
              </a:rPr>
              <a:t>Cron JOB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5BA99C-5B39-3B22-CB82-13B54557BF42}"/>
              </a:ext>
            </a:extLst>
          </p:cNvPr>
          <p:cNvSpPr txBox="1"/>
          <p:nvPr/>
        </p:nvSpPr>
        <p:spPr>
          <a:xfrm>
            <a:off x="688179" y="1025569"/>
            <a:ext cx="832368" cy="172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 dirty="0">
                <a:solidFill>
                  <a:schemeClr val="accent3"/>
                </a:solidFill>
              </a:rPr>
              <a:t>Jenkins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C68DF4-6F11-0D23-2B3A-874A0F9CF2D1}"/>
              </a:ext>
            </a:extLst>
          </p:cNvPr>
          <p:cNvSpPr/>
          <p:nvPr/>
        </p:nvSpPr>
        <p:spPr>
          <a:xfrm>
            <a:off x="134726" y="997258"/>
            <a:ext cx="11867949" cy="285515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9ABC8C-20E3-C367-CC16-1F6CF7318817}"/>
              </a:ext>
            </a:extLst>
          </p:cNvPr>
          <p:cNvSpPr txBox="1"/>
          <p:nvPr/>
        </p:nvSpPr>
        <p:spPr>
          <a:xfrm>
            <a:off x="641448" y="753009"/>
            <a:ext cx="967094" cy="188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 dirty="0">
                <a:solidFill>
                  <a:schemeClr val="accent2"/>
                </a:solidFill>
              </a:rPr>
              <a:t>OpenShift</a:t>
            </a:r>
          </a:p>
        </p:txBody>
      </p:sp>
    </p:spTree>
    <p:extLst>
      <p:ext uri="{BB962C8B-B14F-4D97-AF65-F5344CB8AC3E}">
        <p14:creationId xmlns:p14="http://schemas.microsoft.com/office/powerpoint/2010/main" val="240254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D69A0-31BE-963B-2CED-A51DE824D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66E2B-A6D0-85E6-8052-A9763153E5FA}"/>
              </a:ext>
            </a:extLst>
          </p:cNvPr>
          <p:cNvSpPr txBox="1"/>
          <p:nvPr/>
        </p:nvSpPr>
        <p:spPr>
          <a:xfrm>
            <a:off x="0" y="0"/>
            <a:ext cx="4628442" cy="5697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+mj-lt"/>
              </a:rPr>
              <a:t>Value Proposition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F105AC-6F9C-3A66-43BB-647B8A4EE124}"/>
              </a:ext>
            </a:extLst>
          </p:cNvPr>
          <p:cNvSpPr/>
          <p:nvPr/>
        </p:nvSpPr>
        <p:spPr>
          <a:xfrm>
            <a:off x="154767" y="1423987"/>
            <a:ext cx="3638550" cy="4162425"/>
          </a:xfrm>
          <a:prstGeom prst="roundRect">
            <a:avLst/>
          </a:prstGeom>
          <a:solidFill>
            <a:srgbClr val="EAE4F6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Process Efficiency</a:t>
            </a:r>
          </a:p>
          <a:p>
            <a:pPr algn="ctr"/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pPr algn="ctr"/>
            <a:endParaRPr lang="en-US" dirty="0"/>
          </a:p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savings achieved through automation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sz="1600" dirty="0">
                <a:solidFill>
                  <a:schemeClr val="accent3"/>
                </a:solidFill>
              </a:rPr>
              <a:t>0-240</a:t>
            </a:r>
            <a:r>
              <a:rPr lang="en-US" dirty="0"/>
              <a:t>		      </a:t>
            </a:r>
            <a:r>
              <a:rPr lang="en-US" sz="1600" dirty="0">
                <a:solidFill>
                  <a:schemeClr val="accent2"/>
                </a:solidFill>
              </a:rPr>
              <a:t>0-30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 (mins)                 After (mins)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B41D36-99E0-BB01-1D8A-E94A193B593B}"/>
              </a:ext>
            </a:extLst>
          </p:cNvPr>
          <p:cNvGrpSpPr/>
          <p:nvPr/>
        </p:nvGrpSpPr>
        <p:grpSpPr>
          <a:xfrm>
            <a:off x="8342441" y="1423987"/>
            <a:ext cx="3638550" cy="4162425"/>
            <a:chOff x="6190107" y="1610867"/>
            <a:chExt cx="3638550" cy="416242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094C41B-4C14-02E9-A977-CF2B68D3AF31}"/>
                </a:ext>
              </a:extLst>
            </p:cNvPr>
            <p:cNvSpPr/>
            <p:nvPr/>
          </p:nvSpPr>
          <p:spPr>
            <a:xfrm>
              <a:off x="6190107" y="1610867"/>
              <a:ext cx="3638550" cy="4162425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+mj-lt"/>
                </a:rPr>
                <a:t>Implementation Progress</a:t>
              </a:r>
            </a:p>
            <a:p>
              <a:pPr algn="ctr"/>
              <a:endParaRPr lang="en-US" sz="2400">
                <a:solidFill>
                  <a:schemeClr val="accent1"/>
                </a:solidFill>
                <a:latin typeface="+mj-lt"/>
              </a:endParaRPr>
            </a:p>
            <a:p>
              <a:pPr algn="ctr"/>
              <a:endParaRPr lang="en-US" sz="2400">
                <a:solidFill>
                  <a:schemeClr val="accent1"/>
                </a:solidFill>
                <a:latin typeface="+mj-lt"/>
              </a:endParaRP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>
                <a:solidFill>
                  <a:srgbClr val="C00000"/>
                </a:solidFill>
              </a:endParaRPr>
            </a:p>
            <a:p>
              <a:pPr algn="ctr"/>
              <a:endParaRPr lang="en-US">
                <a:solidFill>
                  <a:srgbClr val="C00000"/>
                </a:solidFill>
              </a:endParaRPr>
            </a:p>
            <a:p>
              <a:pPr algn="ctr"/>
              <a:r>
                <a:rPr lang="en-US">
                  <a:solidFill>
                    <a:srgbClr val="C00000"/>
                  </a:solidFill>
                </a:rPr>
                <a:t> </a:t>
              </a:r>
              <a:r>
                <a:rPr lang="en-US" sz="1400">
                  <a:solidFill>
                    <a:schemeClr val="accent1"/>
                  </a:solidFill>
                </a:rPr>
                <a:t>Completed</a:t>
              </a:r>
              <a:r>
                <a:rPr lang="en-US">
                  <a:solidFill>
                    <a:schemeClr val="accent1"/>
                  </a:solidFill>
                </a:rPr>
                <a:t> </a:t>
              </a:r>
              <a:r>
                <a:rPr lang="en-US" sz="1400">
                  <a:solidFill>
                    <a:schemeClr val="accent1"/>
                  </a:solidFill>
                </a:rPr>
                <a:t>49 of 52 states, CMS and OIG legislation solution implementation;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94D063-0BE1-2C88-DC94-B7F3E4D85F63}"/>
                </a:ext>
              </a:extLst>
            </p:cNvPr>
            <p:cNvSpPr txBox="1"/>
            <p:nvPr/>
          </p:nvSpPr>
          <p:spPr>
            <a:xfrm>
              <a:off x="7638808" y="3326318"/>
              <a:ext cx="966177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2000" b="1">
                  <a:solidFill>
                    <a:schemeClr val="accent1"/>
                  </a:solidFill>
                </a:rPr>
                <a:t>95%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15FD17-923A-0EE2-12A5-F08FE70D99F2}"/>
              </a:ext>
            </a:extLst>
          </p:cNvPr>
          <p:cNvSpPr txBox="1"/>
          <p:nvPr/>
        </p:nvSpPr>
        <p:spPr>
          <a:xfrm>
            <a:off x="1588385" y="3021648"/>
            <a:ext cx="952901" cy="44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>
                <a:solidFill>
                  <a:schemeClr val="accent3"/>
                </a:solidFill>
              </a:rPr>
              <a:t>87.5%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BB2115-4635-B427-9A79-360839914899}"/>
              </a:ext>
            </a:extLst>
          </p:cNvPr>
          <p:cNvGrpSpPr/>
          <p:nvPr/>
        </p:nvGrpSpPr>
        <p:grpSpPr>
          <a:xfrm>
            <a:off x="4269870" y="1423987"/>
            <a:ext cx="3638550" cy="4162425"/>
            <a:chOff x="6190107" y="1610867"/>
            <a:chExt cx="3638550" cy="416242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FA91272-F61C-2C62-C1A3-205440A39832}"/>
                </a:ext>
              </a:extLst>
            </p:cNvPr>
            <p:cNvSpPr/>
            <p:nvPr/>
          </p:nvSpPr>
          <p:spPr>
            <a:xfrm>
              <a:off x="6190107" y="1610867"/>
              <a:ext cx="3638550" cy="4162425"/>
            </a:xfrm>
            <a:prstGeom prst="roundRect">
              <a:avLst/>
            </a:prstGeom>
            <a:solidFill>
              <a:srgbClr val="FFF3FA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+mj-lt"/>
                </a:rPr>
                <a:t>Development Progress</a:t>
              </a:r>
            </a:p>
            <a:p>
              <a:pPr algn="ctr"/>
              <a:endParaRPr lang="en-US" sz="2400">
                <a:solidFill>
                  <a:schemeClr val="accent1"/>
                </a:solidFill>
                <a:latin typeface="+mj-lt"/>
              </a:endParaRPr>
            </a:p>
            <a:p>
              <a:pPr algn="ctr"/>
              <a:endParaRPr lang="en-US" sz="2400">
                <a:solidFill>
                  <a:schemeClr val="accent1"/>
                </a:solidFill>
                <a:latin typeface="+mj-lt"/>
              </a:endParaRP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>
                <a:solidFill>
                  <a:srgbClr val="C00000"/>
                </a:solidFill>
              </a:endParaRPr>
            </a:p>
            <a:p>
              <a:pPr algn="ctr"/>
              <a:endParaRPr lang="en-US">
                <a:solidFill>
                  <a:srgbClr val="C00000"/>
                </a:solidFill>
              </a:endParaRPr>
            </a:p>
            <a:p>
              <a:pPr algn="ctr"/>
              <a:r>
                <a:rPr lang="en-US">
                  <a:solidFill>
                    <a:srgbClr val="C00000"/>
                  </a:solidFill>
                </a:rPr>
                <a:t>   </a:t>
              </a:r>
              <a:r>
                <a:rPr lang="en-US" sz="1400">
                  <a:solidFill>
                    <a:schemeClr val="accent1"/>
                  </a:solidFill>
                </a:rPr>
                <a:t>52 states, CMS and OIG legislation pull completed;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37586-48EE-1586-EE49-329A4785866C}"/>
                </a:ext>
              </a:extLst>
            </p:cNvPr>
            <p:cNvSpPr txBox="1"/>
            <p:nvPr/>
          </p:nvSpPr>
          <p:spPr>
            <a:xfrm>
              <a:off x="7638808" y="3326318"/>
              <a:ext cx="966177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2000" b="1">
                  <a:solidFill>
                    <a:schemeClr val="accent1"/>
                  </a:solidFill>
                </a:rPr>
                <a:t>100%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7F91DB-10A7-10F5-B4DC-95FE3D3D00C0}"/>
              </a:ext>
            </a:extLst>
          </p:cNvPr>
          <p:cNvSpPr/>
          <p:nvPr/>
        </p:nvSpPr>
        <p:spPr>
          <a:xfrm>
            <a:off x="1719469" y="4790661"/>
            <a:ext cx="503989" cy="159026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8F5288D-7FE8-23EF-F08A-527906078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450295"/>
              </p:ext>
            </p:extLst>
          </p:nvPr>
        </p:nvGraphicFramePr>
        <p:xfrm>
          <a:off x="8662598" y="1778477"/>
          <a:ext cx="3178107" cy="30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B73389F-4ED0-0700-E435-5088BB26C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088570"/>
              </p:ext>
            </p:extLst>
          </p:nvPr>
        </p:nvGraphicFramePr>
        <p:xfrm>
          <a:off x="4071263" y="1271588"/>
          <a:ext cx="3829296" cy="3742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394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9BD5-8806-3A2F-E81B-BA4DB2202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 of Sequence (OOS)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2B38E-C761-2D55-5CFF-ADED51FF1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Sizing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0EEE188-656B-7297-9A1B-7B24437EFD9A}"/>
              </a:ext>
            </a:extLst>
          </p:cNvPr>
          <p:cNvSpPr txBox="1">
            <a:spLocks/>
          </p:cNvSpPr>
          <p:nvPr/>
        </p:nvSpPr>
        <p:spPr>
          <a:xfrm>
            <a:off x="458725" y="2522115"/>
            <a:ext cx="6355543" cy="508228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baseline="0" noProof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90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None/>
              <a:tabLst/>
              <a:defRPr lang="en-US" sz="15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None/>
              <a:tabLst/>
              <a:defRPr lang="en-US" sz="13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None/>
              <a:tabLst/>
              <a:defRPr lang="en-US" sz="1200" kern="1200" noProof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7145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HCSC Sep 2025 &amp; RVA – All player</a:t>
            </a:r>
          </a:p>
        </p:txBody>
      </p:sp>
    </p:spTree>
    <p:extLst>
      <p:ext uri="{BB962C8B-B14F-4D97-AF65-F5344CB8AC3E}">
        <p14:creationId xmlns:p14="http://schemas.microsoft.com/office/powerpoint/2010/main" val="240616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475-4BBF-4900-1D28-328F7DC7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D0D90-2A4F-A391-08A3-797FEBF7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Graphic 8" descr="Daily calendar with solid fill">
            <a:extLst>
              <a:ext uri="{FF2B5EF4-FFF2-40B4-BE49-F238E27FC236}">
                <a16:creationId xmlns:a16="http://schemas.microsoft.com/office/drawing/2014/main" id="{B90D78FF-FB03-ACEC-97EB-68D3EA1F5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348" y="749621"/>
            <a:ext cx="304807" cy="304807"/>
          </a:xfrm>
          <a:prstGeom prst="rect">
            <a:avLst/>
          </a:prstGeom>
        </p:spPr>
      </p:pic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C9039357-5914-32FF-973C-212C282AC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71" y="764867"/>
            <a:ext cx="713516" cy="6257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C50BA6-653D-2637-F909-0DD82123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04" y="699289"/>
            <a:ext cx="713516" cy="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5E64D5-325C-0D61-67FE-81BCDBEF94EB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654471" y="1054428"/>
            <a:ext cx="17664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444D6-1248-88DA-F6DF-A6BB524643E9}"/>
              </a:ext>
            </a:extLst>
          </p:cNvPr>
          <p:cNvSpPr txBox="1"/>
          <p:nvPr/>
        </p:nvSpPr>
        <p:spPr>
          <a:xfrm>
            <a:off x="1259913" y="777975"/>
            <a:ext cx="713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May 5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5BB0F-F5BF-87E4-5306-8E1585FE625C}"/>
              </a:ext>
            </a:extLst>
          </p:cNvPr>
          <p:cNvSpPr txBox="1"/>
          <p:nvPr/>
        </p:nvSpPr>
        <p:spPr>
          <a:xfrm>
            <a:off x="848196" y="1083430"/>
            <a:ext cx="1244725" cy="4452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050">
                <a:solidFill>
                  <a:schemeClr val="accent3"/>
                </a:solidFill>
              </a:rPr>
              <a:t>Claim </a:t>
            </a:r>
            <a:r>
              <a:rPr lang="en-US" sz="1050" dirty="0">
                <a:solidFill>
                  <a:schemeClr val="accent3"/>
                </a:solidFill>
              </a:rPr>
              <a:t>1</a:t>
            </a:r>
          </a:p>
          <a:p>
            <a:pPr algn="ctr"/>
            <a:r>
              <a:rPr lang="en-US" sz="1050">
                <a:solidFill>
                  <a:schemeClr val="accent1"/>
                </a:solidFill>
              </a:rPr>
              <a:t>Claim</a:t>
            </a:r>
            <a:r>
              <a:rPr lang="en-US" sz="1050" dirty="0">
                <a:solidFill>
                  <a:schemeClr val="accent1"/>
                </a:solidFill>
              </a:rPr>
              <a:t>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BD954-AD68-9B59-BFF7-139411EDE071}"/>
              </a:ext>
            </a:extLst>
          </p:cNvPr>
          <p:cNvSpPr txBox="1"/>
          <p:nvPr/>
        </p:nvSpPr>
        <p:spPr>
          <a:xfrm>
            <a:off x="2400853" y="1343990"/>
            <a:ext cx="713516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dirty="0"/>
              <a:t>Hospital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5FF0B6-4D6E-009B-6F3B-707296657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19" y="718269"/>
            <a:ext cx="673384" cy="6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5ACFF7-4923-EC64-19D5-E24F6CB9BF2F}"/>
              </a:ext>
            </a:extLst>
          </p:cNvPr>
          <p:cNvSpPr txBox="1"/>
          <p:nvPr/>
        </p:nvSpPr>
        <p:spPr>
          <a:xfrm>
            <a:off x="6455576" y="1341056"/>
            <a:ext cx="575291" cy="2937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dirty="0"/>
              <a:t>Payer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E2C81-A42B-6FAE-1F95-2D58FC61803B}"/>
              </a:ext>
            </a:extLst>
          </p:cNvPr>
          <p:cNvSpPr txBox="1"/>
          <p:nvPr/>
        </p:nvSpPr>
        <p:spPr>
          <a:xfrm>
            <a:off x="3639869" y="1129784"/>
            <a:ext cx="2161067" cy="5359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100" dirty="0"/>
              <a:t>Bundles them together &amp;</a:t>
            </a:r>
          </a:p>
          <a:p>
            <a:pPr algn="l"/>
            <a:r>
              <a:rPr lang="en-US" sz="1100" dirty="0"/>
              <a:t> submit the claim with </a:t>
            </a:r>
          </a:p>
          <a:p>
            <a:pPr algn="l"/>
            <a:r>
              <a:rPr lang="en-US" sz="1100" dirty="0"/>
              <a:t>proper coding guidelines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7DB8149-9280-85B9-DF57-BCC3787E4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36" y="602490"/>
            <a:ext cx="905308" cy="90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A3B193-4522-458C-301A-9BBFC24CDC4B}"/>
              </a:ext>
            </a:extLst>
          </p:cNvPr>
          <p:cNvSpPr txBox="1"/>
          <p:nvPr/>
        </p:nvSpPr>
        <p:spPr>
          <a:xfrm>
            <a:off x="9167393" y="1626694"/>
            <a:ext cx="2094637" cy="31546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dirty="0"/>
              <a:t>Adjudicate appropriately</a:t>
            </a:r>
          </a:p>
        </p:txBody>
      </p:sp>
      <p:pic>
        <p:nvPicPr>
          <p:cNvPr id="43" name="Graphic 42" descr="Daily calendar with solid fill">
            <a:extLst>
              <a:ext uri="{FF2B5EF4-FFF2-40B4-BE49-F238E27FC236}">
                <a16:creationId xmlns:a16="http://schemas.microsoft.com/office/drawing/2014/main" id="{D449B58F-3316-3D8E-B696-16F2C92C0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4119" y="3155440"/>
            <a:ext cx="304807" cy="304807"/>
          </a:xfrm>
          <a:prstGeom prst="rect">
            <a:avLst/>
          </a:prstGeom>
        </p:spPr>
      </p:pic>
      <p:pic>
        <p:nvPicPr>
          <p:cNvPr id="45" name="Graphic 44" descr="Man outline">
            <a:extLst>
              <a:ext uri="{FF2B5EF4-FFF2-40B4-BE49-F238E27FC236}">
                <a16:creationId xmlns:a16="http://schemas.microsoft.com/office/drawing/2014/main" id="{9537F30C-ECBF-CBBE-1EE9-7E3E648DA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363" y="3132544"/>
            <a:ext cx="713516" cy="62571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95E671-6974-1F45-2BB1-17A08594BC7E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596292" y="3451959"/>
            <a:ext cx="1309608" cy="213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DD4F3-886F-8B40-01D9-2C478B1F8082}"/>
              </a:ext>
            </a:extLst>
          </p:cNvPr>
          <p:cNvSpPr txBox="1"/>
          <p:nvPr/>
        </p:nvSpPr>
        <p:spPr>
          <a:xfrm>
            <a:off x="2100684" y="3183794"/>
            <a:ext cx="713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May 5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77593B-2913-321D-D4DA-6155287A109B}"/>
              </a:ext>
            </a:extLst>
          </p:cNvPr>
          <p:cNvSpPr txBox="1"/>
          <p:nvPr/>
        </p:nvSpPr>
        <p:spPr>
          <a:xfrm>
            <a:off x="1688967" y="3489249"/>
            <a:ext cx="1244725" cy="4452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050">
                <a:solidFill>
                  <a:schemeClr val="accent3"/>
                </a:solidFill>
              </a:rPr>
              <a:t>Claim</a:t>
            </a:r>
            <a:r>
              <a:rPr lang="en-US" sz="1050" dirty="0">
                <a:solidFill>
                  <a:schemeClr val="accent3"/>
                </a:solidFill>
              </a:rPr>
              <a:t> 1</a:t>
            </a:r>
          </a:p>
          <a:p>
            <a:pPr algn="ctr"/>
            <a:r>
              <a:rPr lang="en-US" sz="1050">
                <a:solidFill>
                  <a:schemeClr val="accent1"/>
                </a:solidFill>
              </a:rPr>
              <a:t>Claim</a:t>
            </a:r>
            <a:r>
              <a:rPr lang="en-US" sz="1050" dirty="0">
                <a:solidFill>
                  <a:schemeClr val="accent1"/>
                </a:solidFill>
              </a:rPr>
              <a:t>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AC06CB-CA31-3EDA-8681-DA562F41ABE0}"/>
              </a:ext>
            </a:extLst>
          </p:cNvPr>
          <p:cNvSpPr txBox="1"/>
          <p:nvPr/>
        </p:nvSpPr>
        <p:spPr>
          <a:xfrm>
            <a:off x="2905900" y="3788118"/>
            <a:ext cx="713516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dirty="0"/>
              <a:t>Hospital</a:t>
            </a: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7FCAAA27-8BD2-5294-8B26-43F7FD00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00" y="3137198"/>
            <a:ext cx="673384" cy="6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277DCD3-B03E-CDED-DBE8-1D830777FE45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3652874" y="3023058"/>
            <a:ext cx="1848312" cy="482957"/>
          </a:xfrm>
          <a:prstGeom prst="bentConnector3">
            <a:avLst>
              <a:gd name="adj1" fmla="val 9732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9781E5-89F5-97FD-CCA4-B2180958FFB4}"/>
              </a:ext>
            </a:extLst>
          </p:cNvPr>
          <p:cNvSpPr txBox="1"/>
          <p:nvPr/>
        </p:nvSpPr>
        <p:spPr>
          <a:xfrm>
            <a:off x="3968581" y="2785238"/>
            <a:ext cx="1244725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050">
                <a:solidFill>
                  <a:schemeClr val="accent3"/>
                </a:solidFill>
              </a:rPr>
              <a:t>Claim</a:t>
            </a:r>
            <a:r>
              <a:rPr lang="en-US" sz="1050" dirty="0">
                <a:solidFill>
                  <a:schemeClr val="accent3"/>
                </a:solidFill>
              </a:rPr>
              <a:t> 1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641708E-6987-C24E-F693-919475F4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86" y="2666865"/>
            <a:ext cx="713516" cy="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6662118-7810-C294-4276-9CECE9BD05CD}"/>
              </a:ext>
            </a:extLst>
          </p:cNvPr>
          <p:cNvCxnSpPr>
            <a:cxnSpLocks/>
          </p:cNvCxnSpPr>
          <p:nvPr/>
        </p:nvCxnSpPr>
        <p:spPr>
          <a:xfrm>
            <a:off x="3659151" y="3511701"/>
            <a:ext cx="3790868" cy="4997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178AA31-8EF6-AE88-CAF3-D7EBBC9C5A35}"/>
              </a:ext>
            </a:extLst>
          </p:cNvPr>
          <p:cNvSpPr txBox="1"/>
          <p:nvPr/>
        </p:nvSpPr>
        <p:spPr>
          <a:xfrm>
            <a:off x="3968581" y="3522334"/>
            <a:ext cx="1244725" cy="2437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Claim</a:t>
            </a:r>
            <a:r>
              <a:rPr lang="en-US" sz="1050" dirty="0">
                <a:solidFill>
                  <a:schemeClr val="accent1"/>
                </a:solidFill>
              </a:rPr>
              <a:t> 2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E354E241-27FC-DE97-465B-FC5FFA32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19" y="3655281"/>
            <a:ext cx="713516" cy="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5A0D19AC-203B-5CBF-C370-FF828A60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14" y="2565397"/>
            <a:ext cx="905308" cy="90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E9EAB853-1CDD-327C-EC51-6462C96E4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902" y="3559536"/>
            <a:ext cx="905308" cy="90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C694525-BE85-41D6-C70E-C42E9513F7B6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8515668" y="3469270"/>
            <a:ext cx="0" cy="1186911"/>
          </a:xfrm>
          <a:prstGeom prst="line">
            <a:avLst/>
          </a:prstGeom>
          <a:ln w="19050">
            <a:solidFill>
              <a:schemeClr val="accent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C8D58-AE7E-7EB2-27EB-FD932DEB6068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10770556" y="4463409"/>
            <a:ext cx="0" cy="192772"/>
          </a:xfrm>
          <a:prstGeom prst="line">
            <a:avLst/>
          </a:prstGeom>
          <a:ln w="19050">
            <a:solidFill>
              <a:schemeClr val="accent4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023BA9D-6166-4149-B67F-2AE015ECE6B7}"/>
              </a:ext>
            </a:extLst>
          </p:cNvPr>
          <p:cNvCxnSpPr/>
          <p:nvPr/>
        </p:nvCxnSpPr>
        <p:spPr>
          <a:xfrm>
            <a:off x="8468734" y="4656181"/>
            <a:ext cx="2254888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DE5948-95BC-3CD0-7BD3-609E4803C51E}"/>
              </a:ext>
            </a:extLst>
          </p:cNvPr>
          <p:cNvSpPr txBox="1"/>
          <p:nvPr/>
        </p:nvSpPr>
        <p:spPr>
          <a:xfrm>
            <a:off x="8980586" y="4656181"/>
            <a:ext cx="978930" cy="255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dirty="0"/>
              <a:t>Time Gap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27FA2A6-9E48-DCBB-BE09-1D90CC9EDF7E}"/>
              </a:ext>
            </a:extLst>
          </p:cNvPr>
          <p:cNvCxnSpPr>
            <a:stCxn id="2052" idx="3"/>
            <a:endCxn id="2050" idx="1"/>
          </p:cNvCxnSpPr>
          <p:nvPr/>
        </p:nvCxnSpPr>
        <p:spPr>
          <a:xfrm>
            <a:off x="3094303" y="1054428"/>
            <a:ext cx="3252201" cy="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AC76635-42CC-C589-D82E-9FB0AF0E9B58}"/>
              </a:ext>
            </a:extLst>
          </p:cNvPr>
          <p:cNvCxnSpPr>
            <a:stCxn id="2050" idx="3"/>
            <a:endCxn id="2054" idx="1"/>
          </p:cNvCxnSpPr>
          <p:nvPr/>
        </p:nvCxnSpPr>
        <p:spPr>
          <a:xfrm flipV="1">
            <a:off x="7060020" y="1054427"/>
            <a:ext cx="2412816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7A33D7E-F648-7730-3F94-27D0F6624FA9}"/>
              </a:ext>
            </a:extLst>
          </p:cNvPr>
          <p:cNvSpPr txBox="1"/>
          <p:nvPr/>
        </p:nvSpPr>
        <p:spPr>
          <a:xfrm>
            <a:off x="5573039" y="3322408"/>
            <a:ext cx="575291" cy="2937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dirty="0"/>
              <a:t>Payer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919055-E81D-FE6E-C456-AFC8724D6DB3}"/>
              </a:ext>
            </a:extLst>
          </p:cNvPr>
          <p:cNvSpPr txBox="1"/>
          <p:nvPr/>
        </p:nvSpPr>
        <p:spPr>
          <a:xfrm>
            <a:off x="7535710" y="4362458"/>
            <a:ext cx="575291" cy="29372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dirty="0"/>
              <a:t>Payer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6FB9FD5-352F-2CD9-6FEB-8039279842A7}"/>
              </a:ext>
            </a:extLst>
          </p:cNvPr>
          <p:cNvSpPr txBox="1"/>
          <p:nvPr/>
        </p:nvSpPr>
        <p:spPr>
          <a:xfrm>
            <a:off x="9598705" y="1292044"/>
            <a:ext cx="713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July 5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1125F1-4BE3-BD0F-D03D-F38BBBAB48FD}"/>
              </a:ext>
            </a:extLst>
          </p:cNvPr>
          <p:cNvSpPr txBox="1"/>
          <p:nvPr/>
        </p:nvSpPr>
        <p:spPr>
          <a:xfrm>
            <a:off x="8175478" y="3248445"/>
            <a:ext cx="713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July 5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58EB45-DF74-5CCA-9EC3-8D2F50A14D87}"/>
              </a:ext>
            </a:extLst>
          </p:cNvPr>
          <p:cNvSpPr txBox="1"/>
          <p:nvPr/>
        </p:nvSpPr>
        <p:spPr>
          <a:xfrm>
            <a:off x="10424434" y="4226491"/>
            <a:ext cx="713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July 7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9C484EC-4332-C61D-6167-5E481A083B3F}"/>
              </a:ext>
            </a:extLst>
          </p:cNvPr>
          <p:cNvCxnSpPr/>
          <p:nvPr/>
        </p:nvCxnSpPr>
        <p:spPr>
          <a:xfrm>
            <a:off x="386843" y="2350606"/>
            <a:ext cx="1162794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1D407D5-12A2-D96B-09A9-F2C5237AA01F}"/>
              </a:ext>
            </a:extLst>
          </p:cNvPr>
          <p:cNvSpPr txBox="1"/>
          <p:nvPr/>
        </p:nvSpPr>
        <p:spPr>
          <a:xfrm>
            <a:off x="62471" y="38340"/>
            <a:ext cx="2096455" cy="390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</a:rPr>
              <a:t>Ideal Scenario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C2D2DCA-9694-35F3-36FC-6989187EB8FF}"/>
              </a:ext>
            </a:extLst>
          </p:cNvPr>
          <p:cNvSpPr txBox="1"/>
          <p:nvPr/>
        </p:nvSpPr>
        <p:spPr>
          <a:xfrm>
            <a:off x="62471" y="2378961"/>
            <a:ext cx="2358448" cy="358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 dirty="0">
                <a:solidFill>
                  <a:schemeClr val="accent2"/>
                </a:solidFill>
              </a:rPr>
              <a:t>Out of Sequence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E16F52A-6106-807A-E7C5-F639C2A75B57}"/>
              </a:ext>
            </a:extLst>
          </p:cNvPr>
          <p:cNvSpPr txBox="1"/>
          <p:nvPr/>
        </p:nvSpPr>
        <p:spPr>
          <a:xfrm>
            <a:off x="9431349" y="594717"/>
            <a:ext cx="816554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50" b="1" dirty="0">
                <a:solidFill>
                  <a:schemeClr val="accent1"/>
                </a:solidFill>
              </a:rPr>
              <a:t>C </a:t>
            </a:r>
            <a:r>
              <a:rPr lang="en-US" sz="1050" b="1" dirty="0">
                <a:solidFill>
                  <a:schemeClr val="accent2"/>
                </a:solidFill>
              </a:rPr>
              <a:t>O </a:t>
            </a:r>
            <a:r>
              <a:rPr lang="en-US" sz="1050" b="1" dirty="0">
                <a:solidFill>
                  <a:schemeClr val="accent1"/>
                </a:solidFill>
              </a:rPr>
              <a:t>T </a:t>
            </a:r>
            <a:r>
              <a:rPr lang="en-US" sz="1050" b="1" dirty="0">
                <a:solidFill>
                  <a:schemeClr val="accent3"/>
                </a:solidFill>
              </a:rPr>
              <a:t>I </a:t>
            </a:r>
            <a:r>
              <a:rPr lang="en-US" sz="1050" b="1" dirty="0">
                <a:solidFill>
                  <a:schemeClr val="accent1"/>
                </a:solidFill>
              </a:rPr>
              <a:t>V I T </a:t>
            </a:r>
            <a:r>
              <a:rPr lang="en-US" sz="1050" b="1" dirty="0"/>
              <a:t>I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B156E35-9ABA-BE45-F8FB-8AEC1475C614}"/>
              </a:ext>
            </a:extLst>
          </p:cNvPr>
          <p:cNvSpPr txBox="1"/>
          <p:nvPr/>
        </p:nvSpPr>
        <p:spPr>
          <a:xfrm>
            <a:off x="8063014" y="2550589"/>
            <a:ext cx="713516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C </a:t>
            </a:r>
            <a:r>
              <a:rPr lang="en-US" sz="1050" b="1" dirty="0">
                <a:solidFill>
                  <a:schemeClr val="accent2"/>
                </a:solidFill>
              </a:rPr>
              <a:t>O </a:t>
            </a:r>
            <a:r>
              <a:rPr lang="en-US" sz="1050" b="1" dirty="0">
                <a:solidFill>
                  <a:schemeClr val="accent1"/>
                </a:solidFill>
              </a:rPr>
              <a:t>T </a:t>
            </a:r>
            <a:r>
              <a:rPr lang="en-US" sz="1050" b="1" dirty="0">
                <a:solidFill>
                  <a:schemeClr val="accent3"/>
                </a:solidFill>
              </a:rPr>
              <a:t>I </a:t>
            </a:r>
            <a:r>
              <a:rPr lang="en-US" sz="1050" b="1" dirty="0">
                <a:solidFill>
                  <a:schemeClr val="accent1"/>
                </a:solidFill>
              </a:rPr>
              <a:t>V I T </a:t>
            </a:r>
            <a:r>
              <a:rPr lang="en-US" sz="1050" b="1" dirty="0"/>
              <a:t>I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E98336-AE0C-8667-245F-A1B7F825AFAB}"/>
              </a:ext>
            </a:extLst>
          </p:cNvPr>
          <p:cNvSpPr txBox="1"/>
          <p:nvPr/>
        </p:nvSpPr>
        <p:spPr>
          <a:xfrm>
            <a:off x="10246470" y="3534844"/>
            <a:ext cx="713516" cy="264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C </a:t>
            </a:r>
            <a:r>
              <a:rPr lang="en-US" sz="1050" b="1" dirty="0">
                <a:solidFill>
                  <a:schemeClr val="accent2"/>
                </a:solidFill>
              </a:rPr>
              <a:t>O </a:t>
            </a:r>
            <a:r>
              <a:rPr lang="en-US" sz="1050" b="1" dirty="0">
                <a:solidFill>
                  <a:schemeClr val="accent1"/>
                </a:solidFill>
              </a:rPr>
              <a:t>T </a:t>
            </a:r>
            <a:r>
              <a:rPr lang="en-US" sz="1050" b="1" dirty="0">
                <a:solidFill>
                  <a:schemeClr val="accent3"/>
                </a:solidFill>
              </a:rPr>
              <a:t>I </a:t>
            </a:r>
            <a:r>
              <a:rPr lang="en-US" sz="1050" b="1" dirty="0">
                <a:solidFill>
                  <a:schemeClr val="accent1"/>
                </a:solidFill>
              </a:rPr>
              <a:t>V I T </a:t>
            </a:r>
            <a:r>
              <a:rPr lang="en-US" sz="1050" b="1" dirty="0"/>
              <a:t>I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CF4C619-4E88-8CA5-BCF6-9499DBC9A2D6}"/>
              </a:ext>
            </a:extLst>
          </p:cNvPr>
          <p:cNvSpPr txBox="1"/>
          <p:nvPr/>
        </p:nvSpPr>
        <p:spPr>
          <a:xfrm>
            <a:off x="241884" y="4471536"/>
            <a:ext cx="2152542" cy="150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b="1" dirty="0">
                <a:solidFill>
                  <a:schemeClr val="accent2"/>
                </a:solidFill>
              </a:rPr>
              <a:t>OOS </a:t>
            </a:r>
            <a:r>
              <a:rPr lang="en-US" sz="2000" b="1" dirty="0">
                <a:solidFill>
                  <a:schemeClr val="accent3"/>
                </a:solidFill>
              </a:rPr>
              <a:t>problem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302114BE-D970-4032-E694-07BD443ADEE5}"/>
              </a:ext>
            </a:extLst>
          </p:cNvPr>
          <p:cNvSpPr txBox="1"/>
          <p:nvPr/>
        </p:nvSpPr>
        <p:spPr>
          <a:xfrm>
            <a:off x="2735812" y="4882915"/>
            <a:ext cx="1686944" cy="1110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200" dirty="0"/>
              <a:t>Incorrect Payments</a:t>
            </a:r>
          </a:p>
          <a:p>
            <a:pPr algn="l"/>
            <a:endParaRPr lang="en-US" sz="1400" dirty="0"/>
          </a:p>
        </p:txBody>
      </p:sp>
      <p:pic>
        <p:nvPicPr>
          <p:cNvPr id="2055" name="Graphic 2054" descr="Clipboard with solid fill">
            <a:extLst>
              <a:ext uri="{FF2B5EF4-FFF2-40B4-BE49-F238E27FC236}">
                <a16:creationId xmlns:a16="http://schemas.microsoft.com/office/drawing/2014/main" id="{43A1CF2D-E2F8-71D1-E26E-90151FB57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79537" y="5679444"/>
            <a:ext cx="315891" cy="315891"/>
          </a:xfrm>
          <a:prstGeom prst="rect">
            <a:avLst/>
          </a:prstGeom>
        </p:spPr>
      </p:pic>
      <p:pic>
        <p:nvPicPr>
          <p:cNvPr id="2059" name="Graphic 2058" descr="Flying Money with solid fill">
            <a:extLst>
              <a:ext uri="{FF2B5EF4-FFF2-40B4-BE49-F238E27FC236}">
                <a16:creationId xmlns:a16="http://schemas.microsoft.com/office/drawing/2014/main" id="{D8ED7991-7B7C-0D5A-9BF7-1D36DF9916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63362" y="5251041"/>
            <a:ext cx="315891" cy="315891"/>
          </a:xfrm>
          <a:prstGeom prst="rect">
            <a:avLst/>
          </a:prstGeom>
        </p:spPr>
      </p:pic>
      <p:pic>
        <p:nvPicPr>
          <p:cNvPr id="2067" name="Graphic 2066" descr="Warning with solid fill">
            <a:extLst>
              <a:ext uri="{FF2B5EF4-FFF2-40B4-BE49-F238E27FC236}">
                <a16:creationId xmlns:a16="http://schemas.microsoft.com/office/drawing/2014/main" id="{5279BD33-8702-0ACC-BA7B-086D78763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3362" y="4822638"/>
            <a:ext cx="315891" cy="315891"/>
          </a:xfrm>
          <a:prstGeom prst="rect">
            <a:avLst/>
          </a:prstGeom>
        </p:spPr>
      </p:pic>
      <p:sp>
        <p:nvSpPr>
          <p:cNvPr id="2068" name="TextBox 2067">
            <a:extLst>
              <a:ext uri="{FF2B5EF4-FFF2-40B4-BE49-F238E27FC236}">
                <a16:creationId xmlns:a16="http://schemas.microsoft.com/office/drawing/2014/main" id="{10555FC6-AD32-3501-4508-40921F5C9529}"/>
              </a:ext>
            </a:extLst>
          </p:cNvPr>
          <p:cNvSpPr txBox="1"/>
          <p:nvPr/>
        </p:nvSpPr>
        <p:spPr>
          <a:xfrm>
            <a:off x="2744137" y="5285426"/>
            <a:ext cx="1519895" cy="1451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Lost Savings</a:t>
            </a: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66A29F85-1D0F-2601-DD43-AEF0E3661964}"/>
              </a:ext>
            </a:extLst>
          </p:cNvPr>
          <p:cNvSpPr txBox="1"/>
          <p:nvPr/>
        </p:nvSpPr>
        <p:spPr>
          <a:xfrm>
            <a:off x="2744137" y="5726579"/>
            <a:ext cx="1748529" cy="803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Operational Burden</a:t>
            </a:r>
          </a:p>
        </p:txBody>
      </p: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9EFE5370-D33E-A2E5-AE05-D245B93950C9}"/>
              </a:ext>
            </a:extLst>
          </p:cNvPr>
          <p:cNvCxnSpPr>
            <a:cxnSpLocks/>
          </p:cNvCxnSpPr>
          <p:nvPr/>
        </p:nvCxnSpPr>
        <p:spPr>
          <a:xfrm flipV="1">
            <a:off x="6173630" y="2988913"/>
            <a:ext cx="1848312" cy="572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Arrow Connector 2078">
            <a:extLst>
              <a:ext uri="{FF2B5EF4-FFF2-40B4-BE49-F238E27FC236}">
                <a16:creationId xmlns:a16="http://schemas.microsoft.com/office/drawing/2014/main" id="{132FE485-AE37-2FF3-8ED7-62500F87BC71}"/>
              </a:ext>
            </a:extLst>
          </p:cNvPr>
          <p:cNvCxnSpPr>
            <a:stCxn id="72" idx="3"/>
            <a:endCxn id="83" idx="1"/>
          </p:cNvCxnSpPr>
          <p:nvPr/>
        </p:nvCxnSpPr>
        <p:spPr>
          <a:xfrm flipV="1">
            <a:off x="8163535" y="4011473"/>
            <a:ext cx="21543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0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33" grpId="0"/>
      <p:bldP spid="35" grpId="0"/>
      <p:bldP spid="42" grpId="0"/>
      <p:bldP spid="49" grpId="0"/>
      <p:bldP spid="51" grpId="0"/>
      <p:bldP spid="52" grpId="0"/>
      <p:bldP spid="59" grpId="0"/>
      <p:bldP spid="71" grpId="0"/>
      <p:bldP spid="101" grpId="0"/>
      <p:bldP spid="110" grpId="0"/>
      <p:bldP spid="111" grpId="0"/>
      <p:bldP spid="112" grpId="0"/>
      <p:bldP spid="113" grpId="0"/>
      <p:bldP spid="114" grpId="0"/>
      <p:bldP spid="118" grpId="0"/>
      <p:bldP spid="119" grpId="0"/>
      <p:bldP spid="120" grpId="0"/>
      <p:bldP spid="121" grpId="0"/>
      <p:bldP spid="2049" grpId="0"/>
      <p:bldP spid="2051" grpId="0"/>
      <p:bldP spid="2068" grpId="0"/>
      <p:bldP spid="20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270BD1-D910-33B4-D643-41F51350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970F0-C8F8-0878-9D15-54C26D7DA6EE}"/>
              </a:ext>
            </a:extLst>
          </p:cNvPr>
          <p:cNvSpPr txBox="1"/>
          <p:nvPr/>
        </p:nvSpPr>
        <p:spPr>
          <a:xfrm>
            <a:off x="417897" y="272738"/>
            <a:ext cx="1058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altLang="en-US"/>
              <a:t>Objective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66A762-C830-A6CF-9CAE-B7A834E83091}"/>
              </a:ext>
            </a:extLst>
          </p:cNvPr>
          <p:cNvSpPr/>
          <p:nvPr/>
        </p:nvSpPr>
        <p:spPr>
          <a:xfrm>
            <a:off x="621916" y="1424956"/>
            <a:ext cx="3108960" cy="1316736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Understanding &amp; Quantify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Analyze OOS claims impact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Estimate business value ($)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6C4440-3B8A-280A-8A70-C2C145604B59}"/>
              </a:ext>
            </a:extLst>
          </p:cNvPr>
          <p:cNvGrpSpPr/>
          <p:nvPr/>
        </p:nvGrpSpPr>
        <p:grpSpPr>
          <a:xfrm>
            <a:off x="8178936" y="1424956"/>
            <a:ext cx="2978880" cy="1316736"/>
            <a:chOff x="8023416" y="1865376"/>
            <a:chExt cx="2978880" cy="131673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BF5DBA4-0CD9-D0FB-9241-C2FE0C367C77}"/>
                </a:ext>
              </a:extLst>
            </p:cNvPr>
            <p:cNvSpPr/>
            <p:nvPr/>
          </p:nvSpPr>
          <p:spPr>
            <a:xfrm>
              <a:off x="8023416" y="1865376"/>
              <a:ext cx="2978880" cy="1316736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Future Direction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200"/>
                <a:t>Explore predictive analytics for proactive detection</a:t>
              </a:r>
            </a:p>
            <a:p>
              <a:pPr algn="ctr"/>
              <a:endParaRPr lang="en-US" sz="16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0D7BE-427A-3B95-7C1A-C4F3641A14D5}"/>
                </a:ext>
              </a:extLst>
            </p:cNvPr>
            <p:cNvSpPr txBox="1"/>
            <p:nvPr/>
          </p:nvSpPr>
          <p:spPr>
            <a:xfrm>
              <a:off x="8158734" y="2083324"/>
              <a:ext cx="546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🤖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8053E9-598C-EA8B-4A29-3B4C46A579B0}"/>
              </a:ext>
            </a:extLst>
          </p:cNvPr>
          <p:cNvGrpSpPr/>
          <p:nvPr/>
        </p:nvGrpSpPr>
        <p:grpSpPr>
          <a:xfrm>
            <a:off x="4400426" y="1424956"/>
            <a:ext cx="3108960" cy="1316736"/>
            <a:chOff x="4400426" y="1865376"/>
            <a:chExt cx="3108960" cy="131673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F23ED6-94D8-40D4-FA81-F2245ECB2FBC}"/>
                </a:ext>
              </a:extLst>
            </p:cNvPr>
            <p:cNvSpPr/>
            <p:nvPr/>
          </p:nvSpPr>
          <p:spPr>
            <a:xfrm>
              <a:off x="4400426" y="1865376"/>
              <a:ext cx="3108960" cy="131673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Assess Feasibility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Operational &amp; Financial viability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Support go/no-go decision</a:t>
              </a:r>
              <a:endParaRPr lang="en-US" sz="1400"/>
            </a:p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B01A-C4A9-A00D-D9A0-90A5E792556D}"/>
                </a:ext>
              </a:extLst>
            </p:cNvPr>
            <p:cNvSpPr txBox="1"/>
            <p:nvPr/>
          </p:nvSpPr>
          <p:spPr>
            <a:xfrm>
              <a:off x="4592574" y="2083324"/>
              <a:ext cx="500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1FC953-875E-4F58-5C5C-50FE22EAF4AF}"/>
              </a:ext>
            </a:extLst>
          </p:cNvPr>
          <p:cNvSpPr txBox="1"/>
          <p:nvPr/>
        </p:nvSpPr>
        <p:spPr>
          <a:xfrm>
            <a:off x="417896" y="3570674"/>
            <a:ext cx="1058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altLang="en-US"/>
              <a:t>Data Sources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F92D47D-237A-6867-299A-FB9EF4879236}"/>
              </a:ext>
            </a:extLst>
          </p:cNvPr>
          <p:cNvSpPr/>
          <p:nvPr/>
        </p:nvSpPr>
        <p:spPr>
          <a:xfrm>
            <a:off x="3831336" y="2012236"/>
            <a:ext cx="502920" cy="173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F71A1F-E612-84FF-4823-C4CB8F0A95A7}"/>
              </a:ext>
            </a:extLst>
          </p:cNvPr>
          <p:cNvSpPr/>
          <p:nvPr/>
        </p:nvSpPr>
        <p:spPr>
          <a:xfrm>
            <a:off x="7575556" y="2012236"/>
            <a:ext cx="502920" cy="173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B28F4D5-68C9-D657-2069-16B49FEC8015}"/>
              </a:ext>
            </a:extLst>
          </p:cNvPr>
          <p:cNvGraphicFramePr>
            <a:graphicFrameLocks noGrp="1"/>
          </p:cNvGraphicFramePr>
          <p:nvPr/>
        </p:nvGraphicFramePr>
        <p:xfrm>
          <a:off x="621521" y="4290554"/>
          <a:ext cx="10536295" cy="1980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408">
                  <a:extLst>
                    <a:ext uri="{9D8B030D-6E8A-4147-A177-3AD203B41FA5}">
                      <a16:colId xmlns:a16="http://schemas.microsoft.com/office/drawing/2014/main" val="3370292757"/>
                    </a:ext>
                  </a:extLst>
                </a:gridCol>
                <a:gridCol w="1012937">
                  <a:extLst>
                    <a:ext uri="{9D8B030D-6E8A-4147-A177-3AD203B41FA5}">
                      <a16:colId xmlns:a16="http://schemas.microsoft.com/office/drawing/2014/main" val="56091187"/>
                    </a:ext>
                  </a:extLst>
                </a:gridCol>
                <a:gridCol w="1083222">
                  <a:extLst>
                    <a:ext uri="{9D8B030D-6E8A-4147-A177-3AD203B41FA5}">
                      <a16:colId xmlns:a16="http://schemas.microsoft.com/office/drawing/2014/main" val="3559481428"/>
                    </a:ext>
                  </a:extLst>
                </a:gridCol>
                <a:gridCol w="1785956">
                  <a:extLst>
                    <a:ext uri="{9D8B030D-6E8A-4147-A177-3AD203B41FA5}">
                      <a16:colId xmlns:a16="http://schemas.microsoft.com/office/drawing/2014/main" val="3674059778"/>
                    </a:ext>
                  </a:extLst>
                </a:gridCol>
                <a:gridCol w="1916182">
                  <a:extLst>
                    <a:ext uri="{9D8B030D-6E8A-4147-A177-3AD203B41FA5}">
                      <a16:colId xmlns:a16="http://schemas.microsoft.com/office/drawing/2014/main" val="4231529911"/>
                    </a:ext>
                  </a:extLst>
                </a:gridCol>
                <a:gridCol w="3469590">
                  <a:extLst>
                    <a:ext uri="{9D8B030D-6E8A-4147-A177-3AD203B41FA5}">
                      <a16:colId xmlns:a16="http://schemas.microsoft.com/office/drawing/2014/main" val="3810889929"/>
                    </a:ext>
                  </a:extLst>
                </a:gridCol>
              </a:tblGrid>
              <a:tr h="407970">
                <a:tc>
                  <a:txBody>
                    <a:bodyPr/>
                    <a:lstStyle/>
                    <a:p>
                      <a:r>
                        <a:rPr lang="en-US"/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Client/s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OOS Claim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Estimated Savings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Key Insight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899780"/>
                  </a:ext>
                </a:extLst>
              </a:tr>
              <a:tr h="864009">
                <a:tc>
                  <a:txBody>
                    <a:bodyPr/>
                    <a:lstStyle/>
                    <a:p>
                      <a:r>
                        <a:rPr lang="en-US"/>
                        <a:t>CVP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Sep’25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HCSC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$7.4M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~31% </a:t>
                      </a:r>
                      <a:r>
                        <a:rPr lang="en-US"/>
                        <a:t>of the OOS edits identified are in Day 1 – 3 constitute </a:t>
                      </a:r>
                      <a:r>
                        <a:rPr lang="en-US">
                          <a:solidFill>
                            <a:schemeClr val="accent3"/>
                          </a:solidFill>
                        </a:rPr>
                        <a:t>$1M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Estimated Savings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76742"/>
                  </a:ext>
                </a:extLst>
              </a:tr>
              <a:tr h="681249">
                <a:tc>
                  <a:txBody>
                    <a:bodyPr/>
                    <a:lstStyle/>
                    <a:p>
                      <a:r>
                        <a:rPr lang="en-US"/>
                        <a:t>ICMS Production RVA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Sep’25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PPM ICMS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$960M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~12% </a:t>
                      </a:r>
                      <a:r>
                        <a:rPr lang="en-US"/>
                        <a:t>of the OOS edits identified are in Day 1 – 3 constitute </a:t>
                      </a:r>
                      <a:r>
                        <a:rPr lang="en-US">
                          <a:solidFill>
                            <a:schemeClr val="accent3"/>
                          </a:solidFill>
                        </a:rPr>
                        <a:t>$95M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Estimated Savings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78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05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2E206-AC6C-BB87-63E9-4878775A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38A32-29C6-5276-A445-94A60A8F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16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7DA3A-B6AB-1BE6-6C05-12A01DE19F4D}"/>
              </a:ext>
            </a:extLst>
          </p:cNvPr>
          <p:cNvSpPr txBox="1"/>
          <p:nvPr/>
        </p:nvSpPr>
        <p:spPr>
          <a:xfrm>
            <a:off x="227424" y="97226"/>
            <a:ext cx="11080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Pending claims processing for 1-3 days can results in an </a:t>
            </a:r>
            <a:r>
              <a:rPr lang="en-US" dirty="0">
                <a:solidFill>
                  <a:schemeClr val="accent3"/>
                </a:solidFill>
              </a:rPr>
              <a:t>~$95M </a:t>
            </a:r>
            <a:r>
              <a:rPr lang="en-US" dirty="0"/>
              <a:t>in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estimated savings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451CE8-0645-F4DE-7043-3D2A21B5890C}"/>
              </a:ext>
            </a:extLst>
          </p:cNvPr>
          <p:cNvSpPr/>
          <p:nvPr/>
        </p:nvSpPr>
        <p:spPr>
          <a:xfrm>
            <a:off x="297556" y="5390756"/>
            <a:ext cx="137160" cy="13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5B80D2A-F5D7-D153-F637-140D73853FB0}"/>
              </a:ext>
            </a:extLst>
          </p:cNvPr>
          <p:cNvSpPr txBox="1"/>
          <p:nvPr/>
        </p:nvSpPr>
        <p:spPr>
          <a:xfrm>
            <a:off x="434716" y="5343881"/>
            <a:ext cx="1090352" cy="230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/>
              <a:t>Edits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C91F1F-674D-B8E8-8D58-134DC99242F8}"/>
              </a:ext>
            </a:extLst>
          </p:cNvPr>
          <p:cNvSpPr/>
          <p:nvPr/>
        </p:nvSpPr>
        <p:spPr>
          <a:xfrm>
            <a:off x="227424" y="3183890"/>
            <a:ext cx="137160" cy="137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95E1AF0-6B9B-6968-351B-413647FC5083}"/>
              </a:ext>
            </a:extLst>
          </p:cNvPr>
          <p:cNvSpPr txBox="1"/>
          <p:nvPr/>
        </p:nvSpPr>
        <p:spPr>
          <a:xfrm>
            <a:off x="310502" y="3075847"/>
            <a:ext cx="1291382" cy="3531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/>
              <a:t>Est. Savings Amount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AAE85-B17A-A67C-5CE0-B6A3113E24AC}"/>
              </a:ext>
            </a:extLst>
          </p:cNvPr>
          <p:cNvSpPr/>
          <p:nvPr/>
        </p:nvSpPr>
        <p:spPr>
          <a:xfrm>
            <a:off x="1168957" y="1646864"/>
            <a:ext cx="4927043" cy="38810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0C1EB0B-8B3F-5CF0-78C6-551AC54D598E}"/>
              </a:ext>
            </a:extLst>
          </p:cNvPr>
          <p:cNvGraphicFramePr/>
          <p:nvPr/>
        </p:nvGraphicFramePr>
        <p:xfrm>
          <a:off x="883693" y="3186577"/>
          <a:ext cx="107242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2A7BC7-2F81-F013-98D8-812C7148835E}"/>
              </a:ext>
            </a:extLst>
          </p:cNvPr>
          <p:cNvSpPr txBox="1"/>
          <p:nvPr/>
        </p:nvSpPr>
        <p:spPr>
          <a:xfrm>
            <a:off x="1179811" y="1747370"/>
            <a:ext cx="1829203" cy="793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 dirty="0"/>
              <a:t>Threshold : </a:t>
            </a:r>
          </a:p>
          <a:p>
            <a:pPr algn="l"/>
            <a:r>
              <a:rPr lang="en-US" sz="1000" dirty="0"/>
              <a:t>Covering ~ 12% edits volume with 10% Estimated savings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EF6027-9FD4-173B-72FC-76D18EC3B8CE}"/>
              </a:ext>
            </a:extLst>
          </p:cNvPr>
          <p:cNvGraphicFramePr/>
          <p:nvPr/>
        </p:nvGraphicFramePr>
        <p:xfrm>
          <a:off x="883693" y="595777"/>
          <a:ext cx="10724250" cy="2833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4477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1E216-2D94-E834-93D1-D5FE3A57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532981"/>
            <a:ext cx="484909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C64C03-9EC0-4B7E-8FE4-24DBF62E63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CE646-53C6-0E61-802A-041A9D7CE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745" y="981592"/>
            <a:ext cx="11520055" cy="42960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30006F"/>
                </a:solidFill>
              </a:rPr>
              <a:t>Legal IQ</a:t>
            </a:r>
          </a:p>
          <a:p>
            <a:r>
              <a:rPr lang="en-US" dirty="0">
                <a:solidFill>
                  <a:srgbClr val="30006F"/>
                </a:solidFill>
                <a:latin typeface="+mn-lt"/>
              </a:rPr>
              <a:t>Continue monitoring the solution in production</a:t>
            </a:r>
          </a:p>
          <a:p>
            <a:r>
              <a:rPr lang="en-US" dirty="0">
                <a:solidFill>
                  <a:srgbClr val="30006F"/>
                </a:solidFill>
                <a:latin typeface="+mn-lt"/>
              </a:rPr>
              <a:t>D</a:t>
            </a:r>
            <a:r>
              <a:rPr lang="en-US" dirty="0">
                <a:latin typeface="+mn-lt"/>
              </a:rPr>
              <a:t>evelop a Generative AI chatbot that interacts with legislative websites</a:t>
            </a:r>
            <a:r>
              <a:rPr lang="en-US" dirty="0">
                <a:solidFill>
                  <a:srgbClr val="30006F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and answers questions based on its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30006F"/>
                </a:solidFill>
              </a:rPr>
              <a:t>Out Of Sequence</a:t>
            </a:r>
          </a:p>
          <a:p>
            <a:r>
              <a:rPr lang="en-US" dirty="0">
                <a:solidFill>
                  <a:srgbClr val="30006F"/>
                </a:solidFill>
                <a:latin typeface="+mn-lt"/>
              </a:rPr>
              <a:t>Continue performing OOS data analysis to help estimate the </a:t>
            </a:r>
            <a:r>
              <a:rPr lang="en-US">
                <a:solidFill>
                  <a:srgbClr val="30006F"/>
                </a:solidFill>
                <a:latin typeface="+mn-lt"/>
              </a:rPr>
              <a:t>potential sizing </a:t>
            </a:r>
            <a:endParaRPr lang="en-US" dirty="0">
              <a:solidFill>
                <a:srgbClr val="30006F"/>
              </a:solidFill>
              <a:latin typeface="+mn-lt"/>
            </a:endParaRPr>
          </a:p>
          <a:p>
            <a:r>
              <a:rPr lang="en-US" dirty="0">
                <a:solidFill>
                  <a:srgbClr val="30006F"/>
                </a:solidFill>
                <a:latin typeface="+mn-lt"/>
              </a:rPr>
              <a:t>AI/ML model to predict OOS claims proactively to help reduce lost savings</a:t>
            </a:r>
          </a:p>
          <a:p>
            <a:endParaRPr lang="en-US" b="1" dirty="0">
              <a:solidFill>
                <a:srgbClr val="30006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1407F-6BE6-312A-B53E-49D8CFB2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5" y="50699"/>
            <a:ext cx="11274552" cy="340115"/>
          </a:xfrm>
        </p:spPr>
        <p:txBody>
          <a:bodyPr anchor="t">
            <a:normAutofit/>
          </a:bodyPr>
          <a:lstStyle/>
          <a:p>
            <a:r>
              <a:rPr lang="en-US" sz="24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64983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A14E9-7CA3-EF13-1E5C-A02C4B08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 descr="Title Block">
            <a:extLst>
              <a:ext uri="{FF2B5EF4-FFF2-40B4-BE49-F238E27FC236}">
                <a16:creationId xmlns:a16="http://schemas.microsoft.com/office/drawing/2014/main" id="{8A2170E9-B7E7-A6D1-DFC5-6447B6E4811F}"/>
              </a:ext>
            </a:extLst>
          </p:cNvPr>
          <p:cNvSpPr txBox="1">
            <a:spLocks/>
          </p:cNvSpPr>
          <p:nvPr/>
        </p:nvSpPr>
        <p:spPr>
          <a:xfrm>
            <a:off x="230863" y="137682"/>
            <a:ext cx="11277600" cy="4444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1"/>
              <a:t>Lessons Learned: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F80A8-04B0-9ECA-67CD-E91B8828182F}"/>
              </a:ext>
            </a:extLst>
          </p:cNvPr>
          <p:cNvSpPr txBox="1"/>
          <p:nvPr/>
        </p:nvSpPr>
        <p:spPr>
          <a:xfrm>
            <a:off x="297386" y="3165588"/>
            <a:ext cx="3311645" cy="613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Application of academic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FA203-8266-8638-1E08-B94B6131CD94}"/>
              </a:ext>
            </a:extLst>
          </p:cNvPr>
          <p:cNvSpPr txBox="1"/>
          <p:nvPr/>
        </p:nvSpPr>
        <p:spPr>
          <a:xfrm>
            <a:off x="5168359" y="3165589"/>
            <a:ext cx="1782854" cy="4444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Collaboration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6260D-F26C-859B-D4CE-45AD4F073E6D}"/>
              </a:ext>
            </a:extLst>
          </p:cNvPr>
          <p:cNvSpPr txBox="1"/>
          <p:nvPr/>
        </p:nvSpPr>
        <p:spPr>
          <a:xfrm>
            <a:off x="8438660" y="3165589"/>
            <a:ext cx="3455406" cy="613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Adaptability &amp; Continuous Learning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835538-F2C8-868A-4075-3D5CF857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89" y="1101259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on&#10;&#10;Description automatically generated">
            <a:extLst>
              <a:ext uri="{FF2B5EF4-FFF2-40B4-BE49-F238E27FC236}">
                <a16:creationId xmlns:a16="http://schemas.microsoft.com/office/drawing/2014/main" id="{18A94CD1-4505-38CD-2392-BDADA75D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966" y="1101259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on&#10;&#10;Description automatically generated">
            <a:extLst>
              <a:ext uri="{FF2B5EF4-FFF2-40B4-BE49-F238E27FC236}">
                <a16:creationId xmlns:a16="http://schemas.microsoft.com/office/drawing/2014/main" id="{C9B1AD82-1EFE-0D6E-0676-D8ABF8BC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543" y="1101259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 descr="Title Block">
            <a:extLst>
              <a:ext uri="{FF2B5EF4-FFF2-40B4-BE49-F238E27FC236}">
                <a16:creationId xmlns:a16="http://schemas.microsoft.com/office/drawing/2014/main" id="{82A8CEB4-3EA6-8098-AF1A-F6A2703876A6}"/>
              </a:ext>
            </a:extLst>
          </p:cNvPr>
          <p:cNvSpPr txBox="1">
            <a:spLocks/>
          </p:cNvSpPr>
          <p:nvPr/>
        </p:nvSpPr>
        <p:spPr>
          <a:xfrm>
            <a:off x="230863" y="4596028"/>
            <a:ext cx="11277600" cy="4444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Feedback: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9D16F-4EC6-0FF2-6EC7-0098C50E720E}"/>
              </a:ext>
            </a:extLst>
          </p:cNvPr>
          <p:cNvSpPr txBox="1"/>
          <p:nvPr/>
        </p:nvSpPr>
        <p:spPr>
          <a:xfrm>
            <a:off x="149382" y="5088039"/>
            <a:ext cx="6473227" cy="744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Centralized Access and Tools Checklist for Interns</a:t>
            </a:r>
          </a:p>
        </p:txBody>
      </p:sp>
    </p:spTree>
    <p:extLst>
      <p:ext uri="{BB962C8B-B14F-4D97-AF65-F5344CB8AC3E}">
        <p14:creationId xmlns:p14="http://schemas.microsoft.com/office/powerpoint/2010/main" val="384948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4A51B0-CCE7-E65C-F108-292267D01257}"/>
              </a:ext>
            </a:extLst>
          </p:cNvPr>
          <p:cNvSpPr/>
          <p:nvPr/>
        </p:nvSpPr>
        <p:spPr>
          <a:xfrm>
            <a:off x="0" y="1"/>
            <a:ext cx="12192000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7E6B-0310-42FE-8BE9-AAEB68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A7F0-2B31-0AF3-CC2D-28634336D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2597" y="1305098"/>
            <a:ext cx="3866806" cy="38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DDD9-AEA0-9F6C-0CC4-90490A56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41C6EE-8AB3-9D39-E686-F2184A7092F7}"/>
              </a:ext>
            </a:extLst>
          </p:cNvPr>
          <p:cNvSpPr/>
          <p:nvPr/>
        </p:nvSpPr>
        <p:spPr>
          <a:xfrm>
            <a:off x="0" y="0"/>
            <a:ext cx="2477193" cy="6469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A5802-9663-A59B-6F50-15797AF9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0" name="Agenda Table">
            <a:extLst>
              <a:ext uri="{FF2B5EF4-FFF2-40B4-BE49-F238E27FC236}">
                <a16:creationId xmlns:a16="http://schemas.microsoft.com/office/drawing/2014/main" id="{E3C54123-C422-F766-3696-EC11C2E6B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33119"/>
              </p:ext>
            </p:extLst>
          </p:nvPr>
        </p:nvGraphicFramePr>
        <p:xfrm>
          <a:off x="457200" y="1221850"/>
          <a:ext cx="11274552" cy="3759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2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6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3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</a:rPr>
                        <a:t>Internship Goals and Objectives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3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</a:rPr>
                        <a:t>Weekly Progress Timeline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3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</a:rPr>
                        <a:t>Projects Overview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3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37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Web Crawling &amp; Automation Process 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394149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</a:rPr>
                        <a:t>Next Steps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4831"/>
                  </a:ext>
                </a:extLst>
              </a:tr>
            </a:tbl>
          </a:graphicData>
        </a:graphic>
      </p:graphicFrame>
      <p:sp>
        <p:nvSpPr>
          <p:cNvPr id="3" name="Title" descr="Agenda">
            <a:extLst>
              <a:ext uri="{FF2B5EF4-FFF2-40B4-BE49-F238E27FC236}">
                <a16:creationId xmlns:a16="http://schemas.microsoft.com/office/drawing/2014/main" id="{18B078FA-94E7-E06E-0BEF-ACF89020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0347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46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03C91-DD83-A6FC-FCD3-AF14B9CC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EA64D-FBF8-9D9D-6100-18A13F4CA80E}"/>
              </a:ext>
            </a:extLst>
          </p:cNvPr>
          <p:cNvSpPr txBox="1"/>
          <p:nvPr/>
        </p:nvSpPr>
        <p:spPr>
          <a:xfrm>
            <a:off x="277567" y="948364"/>
            <a:ext cx="2752826" cy="433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6F4EB-A8A3-7C65-EF15-1D558E006B09}"/>
              </a:ext>
            </a:extLst>
          </p:cNvPr>
          <p:cNvSpPr txBox="1"/>
          <p:nvPr/>
        </p:nvSpPr>
        <p:spPr>
          <a:xfrm>
            <a:off x="277567" y="749434"/>
            <a:ext cx="10503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2" charset="0"/>
              </a:rPr>
              <a:t>A claim for a comprehensive service (e.g., venipuncture) that arrives and is processed before a later, another comprehensive service claim (e.g., lab panel) with the same date of service.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2" charset="0"/>
              </a:rPr>
              <a:t>The system pays the first claim before seeing the bundled/global service that should override or encompass it.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B623C90-F208-0325-E8B8-F6799EAD885D}"/>
              </a:ext>
            </a:extLst>
          </p:cNvPr>
          <p:cNvSpPr/>
          <p:nvPr/>
        </p:nvSpPr>
        <p:spPr>
          <a:xfrm>
            <a:off x="277567" y="259274"/>
            <a:ext cx="2560319" cy="3948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What is an OOS Claim </a:t>
            </a:r>
          </a:p>
          <a:p>
            <a:pPr algn="ctr"/>
            <a:endParaRPr lang="en-US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E9A063D-3E3E-01DE-E30A-52F90E202075}"/>
              </a:ext>
            </a:extLst>
          </p:cNvPr>
          <p:cNvSpPr/>
          <p:nvPr/>
        </p:nvSpPr>
        <p:spPr>
          <a:xfrm>
            <a:off x="277567" y="4333775"/>
            <a:ext cx="1271337" cy="34773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Problem</a:t>
            </a:r>
          </a:p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6BAA86-2047-EDF8-0AA2-30BBB23B14F9}"/>
              </a:ext>
            </a:extLst>
          </p:cNvPr>
          <p:cNvSpPr txBox="1"/>
          <p:nvPr/>
        </p:nvSpPr>
        <p:spPr>
          <a:xfrm>
            <a:off x="277567" y="4780497"/>
            <a:ext cx="8787865" cy="11291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2" charset="0"/>
              </a:rPr>
              <a:t> When the comprehensive claim arrives later, the system has already paid the another claim.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2" charset="0"/>
              </a:rPr>
              <a:t>Results in incorrect payments, duplicate reimbursements, and lost savings.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2" charset="0"/>
              </a:rPr>
              <a:t>Manual recovery efforts increase administrative costs and delay true claim adjudication.</a:t>
            </a:r>
          </a:p>
        </p:txBody>
      </p:sp>
    </p:spTree>
    <p:extLst>
      <p:ext uri="{BB962C8B-B14F-4D97-AF65-F5344CB8AC3E}">
        <p14:creationId xmlns:p14="http://schemas.microsoft.com/office/powerpoint/2010/main" val="34099406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56B2D-2C52-8599-79D0-E6CE1C54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E1381-B41B-9407-975C-651233A3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" y="1221636"/>
            <a:ext cx="9949428" cy="50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3FFEB-A9A4-97F2-F743-8890599F190E}"/>
              </a:ext>
            </a:extLst>
          </p:cNvPr>
          <p:cNvSpPr txBox="1"/>
          <p:nvPr/>
        </p:nvSpPr>
        <p:spPr>
          <a:xfrm>
            <a:off x="584790" y="105217"/>
            <a:ext cx="9069572" cy="6592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18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29893D-78EB-BDD7-364C-9535D6342E43}"/>
              </a:ext>
            </a:extLst>
          </p:cNvPr>
          <p:cNvSpPr/>
          <p:nvPr/>
        </p:nvSpPr>
        <p:spPr>
          <a:xfrm>
            <a:off x="2584153" y="1263240"/>
            <a:ext cx="5276088" cy="1666632"/>
          </a:xfrm>
          <a:prstGeom prst="roundRect">
            <a:avLst>
              <a:gd name="adj" fmla="val 1078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B29A-AD12-022C-307D-2C53A2E4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D1DAD-1645-F2E7-3F65-2EDCD714F066}"/>
              </a:ext>
            </a:extLst>
          </p:cNvPr>
          <p:cNvSpPr txBox="1"/>
          <p:nvPr/>
        </p:nvSpPr>
        <p:spPr>
          <a:xfrm>
            <a:off x="0" y="100188"/>
            <a:ext cx="10643616" cy="5697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no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Streamlined Automated</a:t>
            </a:r>
            <a:r>
              <a:rPr 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Production Pipeline</a:t>
            </a:r>
            <a:endParaRPr lang="en-US" i="1" dirty="0"/>
          </a:p>
          <a:p>
            <a:pPr defTabSz="685800">
              <a:lnSpc>
                <a:spcPct val="90000"/>
              </a:lnSpc>
              <a:spcBef>
                <a:spcPct val="0"/>
              </a:spcBef>
            </a:pP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 descr="Openshift logo - Social media &amp; Logos Icons">
            <a:extLst>
              <a:ext uri="{FF2B5EF4-FFF2-40B4-BE49-F238E27FC236}">
                <a16:creationId xmlns:a16="http://schemas.microsoft.com/office/drawing/2014/main" id="{1C6E4182-053F-8025-DC64-F2232D5A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41" y="5037587"/>
            <a:ext cx="2000739" cy="1000370"/>
          </a:xfrm>
          <a:prstGeom prst="rect">
            <a:avLst/>
          </a:prstGeom>
        </p:spPr>
      </p:pic>
      <p:pic>
        <p:nvPicPr>
          <p:cNvPr id="7" name="Picture 6" descr="Docker Logo and symbol, meaning, history, PNG, brand">
            <a:extLst>
              <a:ext uri="{FF2B5EF4-FFF2-40B4-BE49-F238E27FC236}">
                <a16:creationId xmlns:a16="http://schemas.microsoft.com/office/drawing/2014/main" id="{CA339BEE-7A3E-711A-2624-D17FF564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29" y="5037587"/>
            <a:ext cx="1822450" cy="914103"/>
          </a:xfrm>
          <a:prstGeom prst="rect">
            <a:avLst/>
          </a:prstGeom>
        </p:spPr>
      </p:pic>
      <p:pic>
        <p:nvPicPr>
          <p:cNvPr id="8" name="Picture 7" descr="How to Schedule a Python Application in Docker Container using Cronjob">
            <a:extLst>
              <a:ext uri="{FF2B5EF4-FFF2-40B4-BE49-F238E27FC236}">
                <a16:creationId xmlns:a16="http://schemas.microsoft.com/office/drawing/2014/main" id="{ADC15786-125B-D52C-20A7-81C905D1DB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30" r="254" b="1532"/>
          <a:stretch>
            <a:fillRect/>
          </a:stretch>
        </p:blipFill>
        <p:spPr>
          <a:xfrm>
            <a:off x="8572511" y="4958219"/>
            <a:ext cx="2464084" cy="11172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A2D742-7409-597B-BEAD-9253138EC267}"/>
              </a:ext>
            </a:extLst>
          </p:cNvPr>
          <p:cNvGrpSpPr/>
          <p:nvPr/>
        </p:nvGrpSpPr>
        <p:grpSpPr>
          <a:xfrm>
            <a:off x="2901171" y="1912887"/>
            <a:ext cx="685800" cy="685800"/>
            <a:chOff x="622173" y="2606265"/>
            <a:chExt cx="987552" cy="9875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53E25F-B443-F91E-21BB-0AA07FD8C9CB}"/>
                </a:ext>
              </a:extLst>
            </p:cNvPr>
            <p:cNvSpPr/>
            <p:nvPr/>
          </p:nvSpPr>
          <p:spPr>
            <a:xfrm>
              <a:off x="622173" y="2606265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ternet outline">
              <a:extLst>
                <a:ext uri="{FF2B5EF4-FFF2-40B4-BE49-F238E27FC236}">
                  <a16:creationId xmlns:a16="http://schemas.microsoft.com/office/drawing/2014/main" id="{27B0863F-B7ED-299F-A31D-EBA168102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547" y="2690407"/>
              <a:ext cx="812624" cy="81262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82EE83-D67A-BD62-FD7B-F29D8E508DE6}"/>
              </a:ext>
            </a:extLst>
          </p:cNvPr>
          <p:cNvGrpSpPr/>
          <p:nvPr/>
        </p:nvGrpSpPr>
        <p:grpSpPr>
          <a:xfrm>
            <a:off x="4243531" y="1912887"/>
            <a:ext cx="685800" cy="685800"/>
            <a:chOff x="3284429" y="2441448"/>
            <a:chExt cx="987552" cy="98755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742ED-9F5D-4E74-8680-E57D44F1C7DF}"/>
                </a:ext>
              </a:extLst>
            </p:cNvPr>
            <p:cNvSpPr/>
            <p:nvPr/>
          </p:nvSpPr>
          <p:spPr>
            <a:xfrm>
              <a:off x="3284429" y="244144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B3861B9D-3D44-B1DD-7C78-47A32F06F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065" y="2589906"/>
              <a:ext cx="720280" cy="7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834DFE-7D66-34E1-2D21-E104925A899A}"/>
              </a:ext>
            </a:extLst>
          </p:cNvPr>
          <p:cNvGrpSpPr/>
          <p:nvPr/>
        </p:nvGrpSpPr>
        <p:grpSpPr>
          <a:xfrm>
            <a:off x="5585891" y="1912887"/>
            <a:ext cx="685800" cy="685800"/>
            <a:chOff x="6476998" y="2425290"/>
            <a:chExt cx="987552" cy="98755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18F8F-0B9F-879F-3077-87273410169B}"/>
                </a:ext>
              </a:extLst>
            </p:cNvPr>
            <p:cNvSpPr/>
            <p:nvPr/>
          </p:nvSpPr>
          <p:spPr>
            <a:xfrm>
              <a:off x="6476998" y="2425290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AFD331D-4C5D-339A-920E-01CE2FF62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408" y="2631631"/>
              <a:ext cx="639475" cy="639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0C5D8D-A267-E2A9-6131-875A291EF21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4929331" y="2255787"/>
            <a:ext cx="65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67126A-9395-5E31-2E86-3A4AEF4AE452}"/>
              </a:ext>
            </a:extLst>
          </p:cNvPr>
          <p:cNvGrpSpPr/>
          <p:nvPr/>
        </p:nvGrpSpPr>
        <p:grpSpPr>
          <a:xfrm>
            <a:off x="6928252" y="1912887"/>
            <a:ext cx="685800" cy="685800"/>
            <a:chOff x="8500864" y="2421968"/>
            <a:chExt cx="987552" cy="98755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117529-B3B9-082B-34B8-A8879647EC36}"/>
                </a:ext>
              </a:extLst>
            </p:cNvPr>
            <p:cNvSpPr/>
            <p:nvPr/>
          </p:nvSpPr>
          <p:spPr>
            <a:xfrm>
              <a:off x="8500864" y="2421968"/>
              <a:ext cx="987552" cy="98755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072D4E28-ED03-2FA4-4E89-BE9204D9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6356" y="2537460"/>
              <a:ext cx="756568" cy="756568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A85D9F-0626-AE82-C08B-02EC877C51CF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6271691" y="2255787"/>
            <a:ext cx="656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1A9BB6-05AF-E1FE-605C-666F4728267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3586971" y="2255787"/>
            <a:ext cx="65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B778BB-0381-64AC-36CE-2C7A0D4371FB}"/>
              </a:ext>
            </a:extLst>
          </p:cNvPr>
          <p:cNvSpPr txBox="1"/>
          <p:nvPr/>
        </p:nvSpPr>
        <p:spPr>
          <a:xfrm>
            <a:off x="4198858" y="1263240"/>
            <a:ext cx="2046678" cy="264601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600">
                <a:solidFill>
                  <a:schemeClr val="accent6">
                    <a:lumMod val="75000"/>
                  </a:schemeClr>
                </a:solidFill>
              </a:rPr>
              <a:t>Docker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04CBDB-A450-883E-7CDD-157939CDCD7C}"/>
              </a:ext>
            </a:extLst>
          </p:cNvPr>
          <p:cNvSpPr txBox="1"/>
          <p:nvPr/>
        </p:nvSpPr>
        <p:spPr>
          <a:xfrm>
            <a:off x="2835732" y="2669740"/>
            <a:ext cx="808219" cy="1991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Websites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2BF1F-158E-0DF8-249A-E06733A9FB8A}"/>
              </a:ext>
            </a:extLst>
          </p:cNvPr>
          <p:cNvSpPr txBox="1"/>
          <p:nvPr/>
        </p:nvSpPr>
        <p:spPr>
          <a:xfrm>
            <a:off x="4336334" y="2649979"/>
            <a:ext cx="656560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Scrap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F1B49B-EAC6-3B4C-97C9-8C137634DA6C}"/>
              </a:ext>
            </a:extLst>
          </p:cNvPr>
          <p:cNvSpPr txBox="1"/>
          <p:nvPr/>
        </p:nvSpPr>
        <p:spPr>
          <a:xfrm>
            <a:off x="5697772" y="2649979"/>
            <a:ext cx="547764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Filter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C84557-311E-217C-7233-EB7077EEBC62}"/>
              </a:ext>
            </a:extLst>
          </p:cNvPr>
          <p:cNvSpPr txBox="1"/>
          <p:nvPr/>
        </p:nvSpPr>
        <p:spPr>
          <a:xfrm>
            <a:off x="6997270" y="2649979"/>
            <a:ext cx="547764" cy="237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00"/>
              <a:t>Store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00B957-0D05-033B-CA9A-08B54A95A3A2}"/>
              </a:ext>
            </a:extLst>
          </p:cNvPr>
          <p:cNvCxnSpPr>
            <a:stCxn id="28" idx="3"/>
            <a:endCxn id="1030" idx="1"/>
          </p:cNvCxnSpPr>
          <p:nvPr/>
        </p:nvCxnSpPr>
        <p:spPr>
          <a:xfrm flipV="1">
            <a:off x="7860241" y="2090034"/>
            <a:ext cx="827068" cy="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522AF1-2C0D-B491-4130-788AA1317DCD}"/>
              </a:ext>
            </a:extLst>
          </p:cNvPr>
          <p:cNvCxnSpPr>
            <a:stCxn id="1030" idx="3"/>
            <a:endCxn id="1026" idx="1"/>
          </p:cNvCxnSpPr>
          <p:nvPr/>
        </p:nvCxnSpPr>
        <p:spPr>
          <a:xfrm>
            <a:off x="9507760" y="2090034"/>
            <a:ext cx="921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BEC65BBE-B229-5E15-418D-022133BE0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0" y="1745990"/>
            <a:ext cx="800100" cy="8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6A28865-673B-132E-1DA3-628DAA54415C}"/>
              </a:ext>
            </a:extLst>
          </p:cNvPr>
          <p:cNvGrpSpPr/>
          <p:nvPr/>
        </p:nvGrpSpPr>
        <p:grpSpPr>
          <a:xfrm>
            <a:off x="8496112" y="1679808"/>
            <a:ext cx="1297457" cy="874121"/>
            <a:chOff x="8496112" y="2467482"/>
            <a:chExt cx="1297457" cy="874121"/>
          </a:xfrm>
        </p:grpSpPr>
        <p:pic>
          <p:nvPicPr>
            <p:cNvPr id="1030" name="Picture 6" descr="microsoft excel mobile apps logo 17396828 PNG">
              <a:extLst>
                <a:ext uri="{FF2B5EF4-FFF2-40B4-BE49-F238E27FC236}">
                  <a16:creationId xmlns:a16="http://schemas.microsoft.com/office/drawing/2014/main" id="{13A11760-1F8C-421E-7924-F030992A4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7309" y="2467482"/>
              <a:ext cx="820451" cy="82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F0DDB83-DD74-9A5A-BC1D-6E27B5DE96B1}"/>
                </a:ext>
              </a:extLst>
            </p:cNvPr>
            <p:cNvSpPr txBox="1"/>
            <p:nvPr/>
          </p:nvSpPr>
          <p:spPr>
            <a:xfrm>
              <a:off x="8496112" y="3120763"/>
              <a:ext cx="1297457" cy="2208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100" dirty="0"/>
                <a:t>Relevant Bills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035F6B-07A7-68B6-EE20-2D064B0A0444}"/>
              </a:ext>
            </a:extLst>
          </p:cNvPr>
          <p:cNvGrpSpPr/>
          <p:nvPr/>
        </p:nvGrpSpPr>
        <p:grpSpPr>
          <a:xfrm>
            <a:off x="10346106" y="1679808"/>
            <a:ext cx="1039107" cy="873414"/>
            <a:chOff x="10346106" y="2479274"/>
            <a:chExt cx="1039107" cy="8734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7D0CA1-A7B9-DB5B-B793-66F3A6AB9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441" y="2479274"/>
              <a:ext cx="820451" cy="82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96A332-01FB-5C64-B831-B2C85D27F08B}"/>
                </a:ext>
              </a:extLst>
            </p:cNvPr>
            <p:cNvSpPr txBox="1"/>
            <p:nvPr/>
          </p:nvSpPr>
          <p:spPr>
            <a:xfrm>
              <a:off x="10346106" y="3120056"/>
              <a:ext cx="1039107" cy="2326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100" dirty="0"/>
                <a:t>Inbox alert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F072886-4F39-95C4-AFE7-F77D82156458}"/>
              </a:ext>
            </a:extLst>
          </p:cNvPr>
          <p:cNvSpPr txBox="1"/>
          <p:nvPr/>
        </p:nvSpPr>
        <p:spPr>
          <a:xfrm>
            <a:off x="270333" y="3593393"/>
            <a:ext cx="11361227" cy="67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i="1" dirty="0">
                <a:solidFill>
                  <a:schemeClr val="accent3"/>
                </a:solidFill>
              </a:rPr>
              <a:t>Code runs first Friday of each month, pulling relevant bills from legislative websites and storing on Share point and Hadoop, along with an email notification to the 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21881B-31D8-3A0E-8C64-470382117CEA}"/>
              </a:ext>
            </a:extLst>
          </p:cNvPr>
          <p:cNvSpPr txBox="1"/>
          <p:nvPr/>
        </p:nvSpPr>
        <p:spPr>
          <a:xfrm>
            <a:off x="575809" y="2456466"/>
            <a:ext cx="919615" cy="1935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 dirty="0"/>
              <a:t>Scheduler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0E1B8-759C-2AAC-3C42-98B529510747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1413310" y="2151466"/>
            <a:ext cx="1034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1C7CD8A-4427-854C-4F6D-7B3DBC81EA3F}"/>
              </a:ext>
            </a:extLst>
          </p:cNvPr>
          <p:cNvSpPr txBox="1"/>
          <p:nvPr/>
        </p:nvSpPr>
        <p:spPr>
          <a:xfrm>
            <a:off x="3838575" y="45339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22" name="Picture 2" descr="Jenkins vertical logo transparent PNG - StickPNG">
            <a:extLst>
              <a:ext uri="{FF2B5EF4-FFF2-40B4-BE49-F238E27FC236}">
                <a16:creationId xmlns:a16="http://schemas.microsoft.com/office/drawing/2014/main" id="{F2CB7ABD-D2EC-CFB9-87DF-3ADA493C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96" y="4661644"/>
            <a:ext cx="1909675" cy="12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26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309C3-896B-0545-39F2-3DB30C74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08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1974E4-D6B1-C44E-8464-7E600A4D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HCSC – CVP</a:t>
            </a:r>
          </a:p>
        </p:txBody>
      </p:sp>
    </p:spTree>
    <p:extLst>
      <p:ext uri="{BB962C8B-B14F-4D97-AF65-F5344CB8AC3E}">
        <p14:creationId xmlns:p14="http://schemas.microsoft.com/office/powerpoint/2010/main" val="341404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74234-0C30-7CE3-735F-5C7D4E31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5CC2E-E9C3-80EC-0AAF-816B96F2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AF531-2F1B-C112-8841-5016684A8E25}"/>
              </a:ext>
            </a:extLst>
          </p:cNvPr>
          <p:cNvGrpSpPr/>
          <p:nvPr/>
        </p:nvGrpSpPr>
        <p:grpSpPr>
          <a:xfrm>
            <a:off x="0" y="1022329"/>
            <a:ext cx="5546328" cy="2189759"/>
            <a:chOff x="-38456" y="3918522"/>
            <a:chExt cx="5546328" cy="2189759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54D69FC7-1206-41DE-ED01-7E2FA3935DE2}"/>
                </a:ext>
              </a:extLst>
            </p:cNvPr>
            <p:cNvGraphicFramePr/>
            <p:nvPr/>
          </p:nvGraphicFramePr>
          <p:xfrm>
            <a:off x="-38456" y="3918522"/>
            <a:ext cx="5546328" cy="13355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70759DD5-D50E-75F7-B0C3-157CB4C4DA29}"/>
                </a:ext>
              </a:extLst>
            </p:cNvPr>
            <p:cNvGraphicFramePr/>
            <p:nvPr/>
          </p:nvGraphicFramePr>
          <p:xfrm>
            <a:off x="316749" y="5024145"/>
            <a:ext cx="5191123" cy="9825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86D51F-FF44-32CE-EE02-2CEDEF839D77}"/>
                </a:ext>
              </a:extLst>
            </p:cNvPr>
            <p:cNvGrpSpPr/>
            <p:nvPr/>
          </p:nvGrpSpPr>
          <p:grpSpPr>
            <a:xfrm>
              <a:off x="2475806" y="5906937"/>
              <a:ext cx="1220550" cy="201344"/>
              <a:chOff x="1817438" y="6041367"/>
              <a:chExt cx="1220550" cy="20134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36DBAA-D96E-D8C9-D97B-7B90B2F03727}"/>
                  </a:ext>
                </a:extLst>
              </p:cNvPr>
              <p:cNvSpPr/>
              <p:nvPr/>
            </p:nvSpPr>
            <p:spPr>
              <a:xfrm>
                <a:off x="1817438" y="6115517"/>
                <a:ext cx="91440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" name="TextBox 8">
                <a:extLst>
                  <a:ext uri="{FF2B5EF4-FFF2-40B4-BE49-F238E27FC236}">
                    <a16:creationId xmlns:a16="http://schemas.microsoft.com/office/drawing/2014/main" id="{DA4FD1C5-E7F7-D11C-2E02-2373B3DD3C2E}"/>
                  </a:ext>
                </a:extLst>
              </p:cNvPr>
              <p:cNvSpPr txBox="1"/>
              <p:nvPr/>
            </p:nvSpPr>
            <p:spPr>
              <a:xfrm>
                <a:off x="1908878" y="6043186"/>
                <a:ext cx="473115" cy="1995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00"/>
                  <a:t>CE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CB4E46-F995-A8BA-38B4-B71E01E88C5C}"/>
                  </a:ext>
                </a:extLst>
              </p:cNvPr>
              <p:cNvSpPr/>
              <p:nvPr/>
            </p:nvSpPr>
            <p:spPr>
              <a:xfrm>
                <a:off x="2473433" y="6113698"/>
                <a:ext cx="91440" cy="914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489B49F-E165-5C32-F788-653EB9446002}"/>
                  </a:ext>
                </a:extLst>
              </p:cNvPr>
              <p:cNvSpPr txBox="1"/>
              <p:nvPr/>
            </p:nvSpPr>
            <p:spPr>
              <a:xfrm>
                <a:off x="2564873" y="6041367"/>
                <a:ext cx="473115" cy="1995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00"/>
                  <a:t>CV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5003A7-CD02-6EEE-C157-8B492DD2BF68}"/>
              </a:ext>
            </a:extLst>
          </p:cNvPr>
          <p:cNvGrpSpPr/>
          <p:nvPr/>
        </p:nvGrpSpPr>
        <p:grpSpPr>
          <a:xfrm>
            <a:off x="6022976" y="861759"/>
            <a:ext cx="5711825" cy="2352148"/>
            <a:chOff x="-51594" y="468567"/>
            <a:chExt cx="5711825" cy="235214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EBCF431-5DD8-62A0-8E05-2F77D82BB4D4}"/>
                </a:ext>
              </a:extLst>
            </p:cNvPr>
            <p:cNvGraphicFramePr/>
            <p:nvPr/>
          </p:nvGraphicFramePr>
          <p:xfrm>
            <a:off x="-51594" y="468567"/>
            <a:ext cx="5711825" cy="18888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9ACE6F11-E9C9-A078-CE8A-CFCA14DC886C}"/>
                </a:ext>
              </a:extLst>
            </p:cNvPr>
            <p:cNvGraphicFramePr/>
            <p:nvPr/>
          </p:nvGraphicFramePr>
          <p:xfrm>
            <a:off x="9144" y="1682496"/>
            <a:ext cx="5564189" cy="8358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C2543B-1DCE-7559-F0EC-035634C87FCD}"/>
                </a:ext>
              </a:extLst>
            </p:cNvPr>
            <p:cNvSpPr/>
            <p:nvPr/>
          </p:nvSpPr>
          <p:spPr>
            <a:xfrm>
              <a:off x="2253376" y="2693521"/>
              <a:ext cx="91440" cy="914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52F7D77B-B2FA-643F-3D3B-F91FE967B6F0}"/>
                </a:ext>
              </a:extLst>
            </p:cNvPr>
            <p:cNvSpPr txBox="1"/>
            <p:nvPr/>
          </p:nvSpPr>
          <p:spPr>
            <a:xfrm>
              <a:off x="2344816" y="2621190"/>
              <a:ext cx="473115" cy="1995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00"/>
                <a:t>Fac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6453FF-1BC4-16B5-9C5D-C20FB06995D8}"/>
                </a:ext>
              </a:extLst>
            </p:cNvPr>
            <p:cNvSpPr/>
            <p:nvPr/>
          </p:nvSpPr>
          <p:spPr>
            <a:xfrm>
              <a:off x="2909371" y="2691702"/>
              <a:ext cx="91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5B3E0A89-39DC-1068-F455-428CA5551320}"/>
                </a:ext>
              </a:extLst>
            </p:cNvPr>
            <p:cNvSpPr txBox="1"/>
            <p:nvPr/>
          </p:nvSpPr>
          <p:spPr>
            <a:xfrm>
              <a:off x="3000811" y="2619371"/>
              <a:ext cx="473115" cy="1995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00"/>
                <a:t>Prof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4C5A43-FDC8-5ADB-2AE8-D50984AA7244}"/>
              </a:ext>
            </a:extLst>
          </p:cNvPr>
          <p:cNvSpPr txBox="1"/>
          <p:nvPr/>
        </p:nvSpPr>
        <p:spPr>
          <a:xfrm>
            <a:off x="169009" y="153373"/>
            <a:ext cx="114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HCSC OOS Savings is concentrated to CV, Professional, and TX/IL state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8A93DA3-27BE-E91D-5E25-3F8664D582CB}"/>
              </a:ext>
            </a:extLst>
          </p:cNvPr>
          <p:cNvGraphicFramePr/>
          <p:nvPr/>
        </p:nvGraphicFramePr>
        <p:xfrm>
          <a:off x="262096" y="3814313"/>
          <a:ext cx="5980912" cy="1654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03190B4-CC78-06C4-7DE0-4D4EE6C73789}"/>
              </a:ext>
            </a:extLst>
          </p:cNvPr>
          <p:cNvGraphicFramePr/>
          <p:nvPr/>
        </p:nvGraphicFramePr>
        <p:xfrm>
          <a:off x="271241" y="4860577"/>
          <a:ext cx="5980911" cy="1337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EFA172D-3099-7FFA-65F3-0132BFF152BE}"/>
              </a:ext>
            </a:extLst>
          </p:cNvPr>
          <p:cNvSpPr txBox="1"/>
          <p:nvPr/>
        </p:nvSpPr>
        <p:spPr>
          <a:xfrm>
            <a:off x="6648285" y="4698539"/>
            <a:ext cx="443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  <a:latin typeface="Montserrat" panose="00000500000000000000" pitchFamily="2" charset="0"/>
              </a:rPr>
              <a:t>&gt;92% OOS claims of HCSC plan are from TX and IL states constitute to 90% of the Estimated Savings, </a:t>
            </a:r>
            <a:r>
              <a:rPr lang="en-US" sz="1600">
                <a:solidFill>
                  <a:schemeClr val="accent3"/>
                </a:solidFill>
                <a:latin typeface="Montserrat" panose="00000500000000000000" pitchFamily="2" charset="0"/>
              </a:rPr>
              <a:t>~$7M</a:t>
            </a:r>
          </a:p>
        </p:txBody>
      </p:sp>
    </p:spTree>
    <p:extLst>
      <p:ext uri="{BB962C8B-B14F-4D97-AF65-F5344CB8AC3E}">
        <p14:creationId xmlns:p14="http://schemas.microsoft.com/office/powerpoint/2010/main" val="392264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0919-49C3-DAE8-30ED-5755E2FA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5564C-BF88-7770-C0CA-A7F6E576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C28C3B4-D1E5-CFE5-BFB9-56532E79EA00}"/>
              </a:ext>
            </a:extLst>
          </p:cNvPr>
          <p:cNvGraphicFramePr/>
          <p:nvPr/>
        </p:nvGraphicFramePr>
        <p:xfrm>
          <a:off x="1715005" y="801963"/>
          <a:ext cx="10298549" cy="5114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1CEEDFF-855E-0D63-91E3-47F470F53C4A}"/>
              </a:ext>
            </a:extLst>
          </p:cNvPr>
          <p:cNvGrpSpPr/>
          <p:nvPr/>
        </p:nvGrpSpPr>
        <p:grpSpPr>
          <a:xfrm>
            <a:off x="1536191" y="1444751"/>
            <a:ext cx="1700785" cy="1895215"/>
            <a:chOff x="1106423" y="1499615"/>
            <a:chExt cx="1700785" cy="2185415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9294C216-F9F3-68A6-6C74-5A653A395652}"/>
                </a:ext>
              </a:extLst>
            </p:cNvPr>
            <p:cNvSpPr/>
            <p:nvPr/>
          </p:nvSpPr>
          <p:spPr>
            <a:xfrm>
              <a:off x="1106423" y="1499615"/>
              <a:ext cx="658369" cy="2185415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D4AA9B-59D7-8D7B-EB1F-86EE7A14FFEE}"/>
                </a:ext>
              </a:extLst>
            </p:cNvPr>
            <p:cNvCxnSpPr/>
            <p:nvPr/>
          </p:nvCxnSpPr>
          <p:spPr>
            <a:xfrm>
              <a:off x="1764792" y="1499616"/>
              <a:ext cx="104241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16FE1-FB2C-322D-9F0D-1CCF37568FF0}"/>
                </a:ext>
              </a:extLst>
            </p:cNvPr>
            <p:cNvCxnSpPr/>
            <p:nvPr/>
          </p:nvCxnSpPr>
          <p:spPr>
            <a:xfrm>
              <a:off x="1764792" y="3685030"/>
              <a:ext cx="104241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F93046-65CE-9AD3-7A03-6AAFBBDFDD62}"/>
              </a:ext>
            </a:extLst>
          </p:cNvPr>
          <p:cNvSpPr txBox="1"/>
          <p:nvPr/>
        </p:nvSpPr>
        <p:spPr>
          <a:xfrm>
            <a:off x="68717" y="2136806"/>
            <a:ext cx="1467474" cy="65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50"/>
              <a:t>5 Rule categories contribute to </a:t>
            </a:r>
            <a:r>
              <a:rPr lang="en-US" sz="1050" b="1"/>
              <a:t>80%  </a:t>
            </a:r>
            <a:r>
              <a:rPr lang="en-US" sz="1050"/>
              <a:t>of Estimated Savings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48A7E-C898-B993-EF18-35740034BD72}"/>
              </a:ext>
            </a:extLst>
          </p:cNvPr>
          <p:cNvSpPr txBox="1"/>
          <p:nvPr/>
        </p:nvSpPr>
        <p:spPr>
          <a:xfrm>
            <a:off x="169009" y="133016"/>
            <a:ext cx="1108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Top 5 Rule Categories contribute to ~80% of Estimated Savings </a:t>
            </a:r>
            <a:r>
              <a:rPr lang="en-US">
                <a:solidFill>
                  <a:schemeClr val="accent3"/>
                </a:solidFill>
              </a:rPr>
              <a:t>$6M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B9B81-1C6D-AD39-2306-031D80E72C05}"/>
              </a:ext>
            </a:extLst>
          </p:cNvPr>
          <p:cNvSpPr txBox="1"/>
          <p:nvPr/>
        </p:nvSpPr>
        <p:spPr>
          <a:xfrm>
            <a:off x="5031555" y="5830868"/>
            <a:ext cx="2128890" cy="2624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50"/>
              <a:t>Total Rule Categories: 37</a:t>
            </a:r>
          </a:p>
        </p:txBody>
      </p:sp>
    </p:spTree>
    <p:extLst>
      <p:ext uri="{BB962C8B-B14F-4D97-AF65-F5344CB8AC3E}">
        <p14:creationId xmlns:p14="http://schemas.microsoft.com/office/powerpoint/2010/main" val="75769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6231-4A49-0D2D-C2DD-6D573069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52D49C-8128-1FCF-6349-CAAEB8F01A7D}"/>
              </a:ext>
            </a:extLst>
          </p:cNvPr>
          <p:cNvGraphicFramePr/>
          <p:nvPr/>
        </p:nvGraphicFramePr>
        <p:xfrm>
          <a:off x="883693" y="995079"/>
          <a:ext cx="11080884" cy="3176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A79ADF7-DE4F-3068-ED1D-FE0F90CA5907}"/>
              </a:ext>
            </a:extLst>
          </p:cNvPr>
          <p:cNvGrpSpPr/>
          <p:nvPr/>
        </p:nvGrpSpPr>
        <p:grpSpPr>
          <a:xfrm>
            <a:off x="1179810" y="1108360"/>
            <a:ext cx="3340880" cy="4396762"/>
            <a:chOff x="1328354" y="1204741"/>
            <a:chExt cx="4817891" cy="4430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0092FF-7C7D-F0C0-4503-270879A38636}"/>
                </a:ext>
              </a:extLst>
            </p:cNvPr>
            <p:cNvSpPr/>
            <p:nvPr/>
          </p:nvSpPr>
          <p:spPr>
            <a:xfrm>
              <a:off x="1328354" y="1204741"/>
              <a:ext cx="4817891" cy="443030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0367B1-1C56-DF37-2EC0-E15811334F05}"/>
                </a:ext>
              </a:extLst>
            </p:cNvPr>
            <p:cNvSpPr txBox="1"/>
            <p:nvPr/>
          </p:nvSpPr>
          <p:spPr>
            <a:xfrm>
              <a:off x="1328354" y="1246116"/>
              <a:ext cx="3396856" cy="4146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000"/>
                <a:t>Threshold 2: Covering &gt;  20% Estimated Savings 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8E3F7-AE93-1BE5-A608-4F3DA4B2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28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18888-8D04-26C3-5ED1-7E27550190EF}"/>
              </a:ext>
            </a:extLst>
          </p:cNvPr>
          <p:cNvSpPr txBox="1"/>
          <p:nvPr/>
        </p:nvSpPr>
        <p:spPr>
          <a:xfrm>
            <a:off x="128134" y="32938"/>
            <a:ext cx="11080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Pending claims processing for 5 days cover 41% claim volume with an Estimated Savings of </a:t>
            </a:r>
            <a:r>
              <a:rPr lang="en-US">
                <a:solidFill>
                  <a:schemeClr val="accent3"/>
                </a:solidFill>
              </a:rPr>
              <a:t>~$1.5 M </a:t>
            </a:r>
            <a:r>
              <a:rPr lang="en-US"/>
              <a:t>(20%)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BBA26D-DFA1-6517-B690-D35A812669FB}"/>
              </a:ext>
            </a:extLst>
          </p:cNvPr>
          <p:cNvSpPr/>
          <p:nvPr/>
        </p:nvSpPr>
        <p:spPr>
          <a:xfrm>
            <a:off x="59554" y="5427702"/>
            <a:ext cx="137160" cy="13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639481E5-D316-F588-612B-F417C02CE355}"/>
              </a:ext>
            </a:extLst>
          </p:cNvPr>
          <p:cNvSpPr txBox="1"/>
          <p:nvPr/>
        </p:nvSpPr>
        <p:spPr>
          <a:xfrm>
            <a:off x="196714" y="5389668"/>
            <a:ext cx="1090352" cy="230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/>
              <a:t>Claim Count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1C7D1E-3243-9351-BA6F-5E05618E6EB9}"/>
              </a:ext>
            </a:extLst>
          </p:cNvPr>
          <p:cNvSpPr/>
          <p:nvPr/>
        </p:nvSpPr>
        <p:spPr>
          <a:xfrm>
            <a:off x="59554" y="3294574"/>
            <a:ext cx="137160" cy="137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FF9C044-B622-781B-4976-255234488AA8}"/>
              </a:ext>
            </a:extLst>
          </p:cNvPr>
          <p:cNvSpPr txBox="1"/>
          <p:nvPr/>
        </p:nvSpPr>
        <p:spPr>
          <a:xfrm>
            <a:off x="0" y="3448865"/>
            <a:ext cx="1291382" cy="3531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/>
              <a:t>Estimated Savings Amount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7FB5BD-9D27-010A-0EDF-9395B13ADC4E}"/>
              </a:ext>
            </a:extLst>
          </p:cNvPr>
          <p:cNvGrpSpPr/>
          <p:nvPr/>
        </p:nvGrpSpPr>
        <p:grpSpPr>
          <a:xfrm>
            <a:off x="1179810" y="2009677"/>
            <a:ext cx="2006152" cy="3495445"/>
            <a:chOff x="1346825" y="1810327"/>
            <a:chExt cx="2425529" cy="38329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0E2A5F-85DB-63BF-E1F2-191BD4905C3C}"/>
                </a:ext>
              </a:extLst>
            </p:cNvPr>
            <p:cNvSpPr/>
            <p:nvPr/>
          </p:nvSpPr>
          <p:spPr>
            <a:xfrm>
              <a:off x="1346825" y="1810327"/>
              <a:ext cx="2425529" cy="38329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864AB6-CFB0-5D4C-32F9-89672F058A13}"/>
                </a:ext>
              </a:extLst>
            </p:cNvPr>
            <p:cNvSpPr txBox="1"/>
            <p:nvPr/>
          </p:nvSpPr>
          <p:spPr>
            <a:xfrm>
              <a:off x="1346826" y="1830056"/>
              <a:ext cx="2246120" cy="353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000" dirty="0"/>
                <a:t>Threshold 1: </a:t>
              </a:r>
            </a:p>
            <a:p>
              <a:pPr algn="l"/>
              <a:r>
                <a:rPr lang="en-US" sz="1000" dirty="0"/>
                <a:t>Covering ~31% claim volume with 14% Estimated savings</a:t>
              </a:r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5607040-C621-EB59-7E99-D7A39FB4BE6D}"/>
              </a:ext>
            </a:extLst>
          </p:cNvPr>
          <p:cNvGraphicFramePr/>
          <p:nvPr/>
        </p:nvGraphicFramePr>
        <p:xfrm>
          <a:off x="883693" y="3186577"/>
          <a:ext cx="107242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5135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46510-4FFB-DF4B-D1BB-6C4CAA98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CFEC3-71E6-3A90-EE63-2468AD8B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PPM Clients RVA - ICMS</a:t>
            </a:r>
          </a:p>
        </p:txBody>
      </p:sp>
    </p:spTree>
    <p:extLst>
      <p:ext uri="{BB962C8B-B14F-4D97-AF65-F5344CB8AC3E}">
        <p14:creationId xmlns:p14="http://schemas.microsoft.com/office/powerpoint/2010/main" val="305807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B9212-16C2-4D24-1BB3-D6CC619F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4D5838A4-A583-B50D-0D84-E2FBBB2F0ACE}"/>
              </a:ext>
            </a:extLst>
          </p:cNvPr>
          <p:cNvSpPr/>
          <p:nvPr/>
        </p:nvSpPr>
        <p:spPr>
          <a:xfrm>
            <a:off x="226337" y="1855959"/>
            <a:ext cx="11117654" cy="367570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853FB-FB65-57B2-FA0A-BAC5A490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4A379-7713-0583-CEC4-87A04F6E27E8}"/>
              </a:ext>
            </a:extLst>
          </p:cNvPr>
          <p:cNvSpPr txBox="1"/>
          <p:nvPr/>
        </p:nvSpPr>
        <p:spPr>
          <a:xfrm>
            <a:off x="226337" y="253497"/>
            <a:ext cx="5337830" cy="5341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Montserrat" panose="00000500000000000000" pitchFamily="2" charset="0"/>
              </a:rPr>
              <a:t>Internship Goals and Objectives: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F31E8-734C-274D-4527-14E5BE7A4CAB}"/>
              </a:ext>
            </a:extLst>
          </p:cNvPr>
          <p:cNvSpPr txBox="1"/>
          <p:nvPr/>
        </p:nvSpPr>
        <p:spPr>
          <a:xfrm>
            <a:off x="226337" y="1188189"/>
            <a:ext cx="8818075" cy="5341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>
                <a:solidFill>
                  <a:schemeClr val="accent3"/>
                </a:solidFill>
                <a:latin typeface="Montserrat" panose="00000500000000000000" pitchFamily="2" charset="0"/>
              </a:rPr>
              <a:t>Get hands on experience on real-world application of academic concepts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EFE35-AB02-1491-65CE-2C82CF713024}"/>
              </a:ext>
            </a:extLst>
          </p:cNvPr>
          <p:cNvSpPr txBox="1"/>
          <p:nvPr/>
        </p:nvSpPr>
        <p:spPr>
          <a:xfrm>
            <a:off x="430039" y="2123036"/>
            <a:ext cx="10710250" cy="31460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Montserrat" panose="00000500000000000000" pitchFamily="2" charset="0"/>
              </a:rPr>
              <a:t>Professional Development Goals:</a:t>
            </a:r>
          </a:p>
          <a:p>
            <a:pPr algn="l"/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Gain hands-on experience in healthcare policy and regulatory compliance technology.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Develop technical skills in data extraction, automation, and AI/ML applications.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Contribute meaningfully to solving real business challenges faced by the legal team.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Strengthen teamwork through projects and regular interactions.</a:t>
            </a:r>
          </a:p>
          <a:p>
            <a:pPr algn="l"/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Seek continuous feedback from supervisors and peers to identify strengths and areas for improvement.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Montserrat" panose="00000500000000000000" pitchFamily="2" charset="0"/>
              </a:rPr>
              <a:t>Develop professional relationships with team members with the OI team and other departments.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74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6F68-C0D7-EEE5-451A-7AF1849C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63DF6-E3F5-F1AC-0754-C613D31F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8309" y="6583680"/>
            <a:ext cx="484909" cy="274320"/>
          </a:xfrm>
        </p:spPr>
        <p:txBody>
          <a:bodyPr/>
          <a:lstStyle/>
          <a:p>
            <a:fld id="{8BC64C03-9EC0-4B7E-8FE4-24DBF62E63E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824790B-956D-8FCB-8EA8-DAE3991C9023}"/>
              </a:ext>
            </a:extLst>
          </p:cNvPr>
          <p:cNvGraphicFramePr/>
          <p:nvPr/>
        </p:nvGraphicFramePr>
        <p:xfrm>
          <a:off x="257183" y="3429000"/>
          <a:ext cx="10841987" cy="1654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268DAD8-F253-9611-B92A-8D44755780EB}"/>
              </a:ext>
            </a:extLst>
          </p:cNvPr>
          <p:cNvGraphicFramePr/>
          <p:nvPr/>
        </p:nvGraphicFramePr>
        <p:xfrm>
          <a:off x="-305490" y="5083982"/>
          <a:ext cx="11173055" cy="1337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3CFA59-11B4-D00E-B6EE-145CE19ECF89}"/>
              </a:ext>
            </a:extLst>
          </p:cNvPr>
          <p:cNvSpPr txBox="1"/>
          <p:nvPr/>
        </p:nvSpPr>
        <p:spPr>
          <a:xfrm>
            <a:off x="169009" y="153373"/>
            <a:ext cx="11478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~$1B (17%)</a:t>
            </a:r>
            <a:r>
              <a:rPr lang="en-US"/>
              <a:t> is OOS Savings concentrated in Professional &amp; Outpatient claim type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C0DD4E-C440-508F-0753-E653FD8064D5}"/>
              </a:ext>
            </a:extLst>
          </p:cNvPr>
          <p:cNvGrpSpPr/>
          <p:nvPr/>
        </p:nvGrpSpPr>
        <p:grpSpPr>
          <a:xfrm>
            <a:off x="459912" y="786585"/>
            <a:ext cx="6882472" cy="2187940"/>
            <a:chOff x="240066" y="3918522"/>
            <a:chExt cx="5359138" cy="2187940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A41464C5-7248-DF08-10D4-86F0B4DA3CA7}"/>
                </a:ext>
              </a:extLst>
            </p:cNvPr>
            <p:cNvGraphicFramePr/>
            <p:nvPr/>
          </p:nvGraphicFramePr>
          <p:xfrm>
            <a:off x="240066" y="3918522"/>
            <a:ext cx="5271339" cy="13355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FEFCD4D-00DB-324F-0A95-345C3AB149E1}"/>
                </a:ext>
              </a:extLst>
            </p:cNvPr>
            <p:cNvGraphicFramePr/>
            <p:nvPr/>
          </p:nvGraphicFramePr>
          <p:xfrm>
            <a:off x="408081" y="5106941"/>
            <a:ext cx="5191123" cy="9825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49CA2D-DE06-1CC4-72B3-71947AD9CD37}"/>
                </a:ext>
              </a:extLst>
            </p:cNvPr>
            <p:cNvGrpSpPr/>
            <p:nvPr/>
          </p:nvGrpSpPr>
          <p:grpSpPr>
            <a:xfrm>
              <a:off x="2475806" y="5906937"/>
              <a:ext cx="1308361" cy="199525"/>
              <a:chOff x="1817438" y="6041367"/>
              <a:chExt cx="1308361" cy="19952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20C577-231C-7321-3FB6-542859F4E52B}"/>
                  </a:ext>
                </a:extLst>
              </p:cNvPr>
              <p:cNvSpPr/>
              <p:nvPr/>
            </p:nvSpPr>
            <p:spPr>
              <a:xfrm>
                <a:off x="1817438" y="6115517"/>
                <a:ext cx="91440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F8AAB-3C79-2842-9C0C-8BE75CF5DF0B}"/>
                  </a:ext>
                </a:extLst>
              </p:cNvPr>
              <p:cNvSpPr txBox="1"/>
              <p:nvPr/>
            </p:nvSpPr>
            <p:spPr>
              <a:xfrm>
                <a:off x="1908877" y="6043187"/>
                <a:ext cx="741444" cy="1977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00"/>
                  <a:t>Not OSS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AEC65D-5DF5-C859-DA89-1057ADE6CAAD}"/>
                  </a:ext>
                </a:extLst>
              </p:cNvPr>
              <p:cNvSpPr/>
              <p:nvPr/>
            </p:nvSpPr>
            <p:spPr>
              <a:xfrm>
                <a:off x="2543361" y="6113698"/>
                <a:ext cx="91440" cy="914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23539639-4587-0CB4-6538-490074E8469B}"/>
                  </a:ext>
                </a:extLst>
              </p:cNvPr>
              <p:cNvSpPr txBox="1"/>
              <p:nvPr/>
            </p:nvSpPr>
            <p:spPr>
              <a:xfrm>
                <a:off x="2652684" y="6041367"/>
                <a:ext cx="473115" cy="1995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000"/>
                  <a:t>OSS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3786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D4C26-008B-4F0A-FF6E-FA22418D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37C49-971B-3DB4-B165-BDE9F1E3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0EEE9D-EEBB-2244-5DE2-FE681475FF4A}"/>
              </a:ext>
            </a:extLst>
          </p:cNvPr>
          <p:cNvGrpSpPr/>
          <p:nvPr/>
        </p:nvGrpSpPr>
        <p:grpSpPr>
          <a:xfrm>
            <a:off x="5135480" y="389445"/>
            <a:ext cx="7056520" cy="5885774"/>
            <a:chOff x="-1651819" y="342311"/>
            <a:chExt cx="7056520" cy="5885774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413CD125-F3BD-C257-3C80-3C1CDD63A6D2}"/>
                </a:ext>
              </a:extLst>
            </p:cNvPr>
            <p:cNvGraphicFramePr/>
            <p:nvPr/>
          </p:nvGraphicFramePr>
          <p:xfrm>
            <a:off x="-1651819" y="871897"/>
            <a:ext cx="6597444" cy="51142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73A56F-1F8E-57A0-FD4E-34F4B85B49D8}"/>
                </a:ext>
              </a:extLst>
            </p:cNvPr>
            <p:cNvSpPr txBox="1"/>
            <p:nvPr/>
          </p:nvSpPr>
          <p:spPr>
            <a:xfrm>
              <a:off x="-244893" y="342311"/>
              <a:ext cx="5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Top 10 DP Keys contributing to $66M Savings  from OOS 1-5 Days </a:t>
              </a:r>
              <a:endParaRPr lang="en-US" sz="1400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77FA6-91A5-E781-89D2-26283D687D46}"/>
                </a:ext>
              </a:extLst>
            </p:cNvPr>
            <p:cNvSpPr txBox="1"/>
            <p:nvPr/>
          </p:nvSpPr>
          <p:spPr>
            <a:xfrm>
              <a:off x="950888" y="5965614"/>
              <a:ext cx="2128890" cy="262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050"/>
                <a:t>Total Unique DP Keys: 1012</a:t>
              </a:r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371DAD7-6374-30DC-2B84-4471B59A49BC}"/>
              </a:ext>
            </a:extLst>
          </p:cNvPr>
          <p:cNvSpPr txBox="1">
            <a:spLocks/>
          </p:cNvSpPr>
          <p:nvPr/>
        </p:nvSpPr>
        <p:spPr>
          <a:xfrm>
            <a:off x="13127853" y="6379602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C64C03-9EC0-4B7E-8FE4-24DBF62E63E5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29EDF7-BBC3-3C42-7A9F-3A3BCCC6EBDF}"/>
              </a:ext>
            </a:extLst>
          </p:cNvPr>
          <p:cNvGrpSpPr/>
          <p:nvPr/>
        </p:nvGrpSpPr>
        <p:grpSpPr>
          <a:xfrm>
            <a:off x="-129376" y="174001"/>
            <a:ext cx="5840362" cy="6205601"/>
            <a:chOff x="6192041" y="22484"/>
            <a:chExt cx="5840362" cy="6205601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3D2C64C-F083-FA27-50AD-8245E54F84B9}"/>
                </a:ext>
              </a:extLst>
            </p:cNvPr>
            <p:cNvGraphicFramePr/>
            <p:nvPr/>
          </p:nvGraphicFramePr>
          <p:xfrm>
            <a:off x="6192041" y="1052234"/>
            <a:ext cx="5840362" cy="47535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5053B2-9ED9-53C5-2605-70360B88D700}"/>
                </a:ext>
              </a:extLst>
            </p:cNvPr>
            <p:cNvSpPr txBox="1"/>
            <p:nvPr/>
          </p:nvSpPr>
          <p:spPr>
            <a:xfrm>
              <a:off x="6578970" y="22484"/>
              <a:ext cx="54534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Top 10 Clients contributing  $63.5M Savings from OOS 1-5 Days </a:t>
              </a:r>
              <a:endParaRPr lang="en-US" sz="1400" dirty="0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E8AEE-4A29-13A6-39D9-1F32072481AA}"/>
                </a:ext>
              </a:extLst>
            </p:cNvPr>
            <p:cNvSpPr txBox="1"/>
            <p:nvPr/>
          </p:nvSpPr>
          <p:spPr>
            <a:xfrm>
              <a:off x="8047777" y="5965614"/>
              <a:ext cx="2128890" cy="262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050"/>
                <a:t>Total Clients: 302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7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FAD5-E355-1F2D-2820-C8E34104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44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608D81F-7511-F133-CCCE-2B77D87B5C6A}"/>
              </a:ext>
            </a:extLst>
          </p:cNvPr>
          <p:cNvSpPr/>
          <p:nvPr/>
        </p:nvSpPr>
        <p:spPr>
          <a:xfrm rot="10800000">
            <a:off x="7802873" y="2919066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AB0CD46-E7E1-2BE0-8AF9-C810BEC03F4B}"/>
              </a:ext>
            </a:extLst>
          </p:cNvPr>
          <p:cNvSpPr/>
          <p:nvPr/>
        </p:nvSpPr>
        <p:spPr>
          <a:xfrm>
            <a:off x="5779008" y="1721208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AAB49-F358-7AB4-4A33-32F39137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942C0-18EF-E33D-DFE4-F994862DB0C0}"/>
              </a:ext>
            </a:extLst>
          </p:cNvPr>
          <p:cNvSpPr txBox="1"/>
          <p:nvPr/>
        </p:nvSpPr>
        <p:spPr>
          <a:xfrm>
            <a:off x="81480" y="72429"/>
            <a:ext cx="4628442" cy="5697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b="1">
                <a:solidFill>
                  <a:schemeClr val="accent1"/>
                </a:solidFill>
                <a:latin typeface="Montserrat" panose="00000500000000000000" pitchFamily="2" charset="0"/>
              </a:rPr>
              <a:t>Web crawling workflow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99C9BF-2A71-4F43-E62A-9094BCE09DBA}"/>
              </a:ext>
            </a:extLst>
          </p:cNvPr>
          <p:cNvSpPr/>
          <p:nvPr/>
        </p:nvSpPr>
        <p:spPr>
          <a:xfrm>
            <a:off x="2441448" y="2425290"/>
            <a:ext cx="987552" cy="98755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232229E-36D2-65F1-A4C9-0FEF6BAB357D}"/>
              </a:ext>
            </a:extLst>
          </p:cNvPr>
          <p:cNvSpPr/>
          <p:nvPr/>
        </p:nvSpPr>
        <p:spPr>
          <a:xfrm>
            <a:off x="1737366" y="1721208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F016014-325B-ACAF-3F67-6088063FEF61}"/>
              </a:ext>
            </a:extLst>
          </p:cNvPr>
          <p:cNvSpPr/>
          <p:nvPr/>
        </p:nvSpPr>
        <p:spPr>
          <a:xfrm>
            <a:off x="3755142" y="1721208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ED9098A-0677-5A03-2186-F3EE7E7907A8}"/>
              </a:ext>
            </a:extLst>
          </p:cNvPr>
          <p:cNvSpPr/>
          <p:nvPr/>
        </p:nvSpPr>
        <p:spPr>
          <a:xfrm rot="10800000">
            <a:off x="3755142" y="2919066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69675C0-FCB4-75F5-BE08-1C42E04E7661}"/>
              </a:ext>
            </a:extLst>
          </p:cNvPr>
          <p:cNvSpPr/>
          <p:nvPr/>
        </p:nvSpPr>
        <p:spPr>
          <a:xfrm rot="10800000">
            <a:off x="1737366" y="2919066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2790186-BB92-A1FA-6546-C4B8DF5CA08E}"/>
              </a:ext>
            </a:extLst>
          </p:cNvPr>
          <p:cNvSpPr/>
          <p:nvPr/>
        </p:nvSpPr>
        <p:spPr>
          <a:xfrm rot="10800000">
            <a:off x="5779008" y="2919066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76CCB68-9367-4ECA-F86D-4EE902637E95}"/>
              </a:ext>
            </a:extLst>
          </p:cNvPr>
          <p:cNvSpPr/>
          <p:nvPr/>
        </p:nvSpPr>
        <p:spPr>
          <a:xfrm>
            <a:off x="7802873" y="1721208"/>
            <a:ext cx="2395716" cy="1197858"/>
          </a:xfrm>
          <a:custGeom>
            <a:avLst/>
            <a:gdLst>
              <a:gd name="connsiteX0" fmla="*/ 1197858 w 2395716"/>
              <a:gd name="connsiteY0" fmla="*/ 0 h 1197858"/>
              <a:gd name="connsiteX1" fmla="*/ 2395716 w 2395716"/>
              <a:gd name="connsiteY1" fmla="*/ 1197858 h 1197858"/>
              <a:gd name="connsiteX2" fmla="*/ 2019517 w 2395716"/>
              <a:gd name="connsiteY2" fmla="*/ 1197858 h 1197858"/>
              <a:gd name="connsiteX3" fmla="*/ 1197858 w 2395716"/>
              <a:gd name="connsiteY3" fmla="*/ 376199 h 1197858"/>
              <a:gd name="connsiteX4" fmla="*/ 376199 w 2395716"/>
              <a:gd name="connsiteY4" fmla="*/ 1197858 h 1197858"/>
              <a:gd name="connsiteX5" fmla="*/ 0 w 2395716"/>
              <a:gd name="connsiteY5" fmla="*/ 1197858 h 1197858"/>
              <a:gd name="connsiteX6" fmla="*/ 1197858 w 2395716"/>
              <a:gd name="connsiteY6" fmla="*/ 0 h 11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5716" h="1197858">
                <a:moveTo>
                  <a:pt x="1197858" y="0"/>
                </a:moveTo>
                <a:cubicBezTo>
                  <a:pt x="1859417" y="0"/>
                  <a:pt x="2395716" y="536299"/>
                  <a:pt x="2395716" y="1197858"/>
                </a:cubicBezTo>
                <a:lnTo>
                  <a:pt x="2019517" y="1197858"/>
                </a:lnTo>
                <a:cubicBezTo>
                  <a:pt x="2019517" y="744068"/>
                  <a:pt x="1651648" y="376199"/>
                  <a:pt x="1197858" y="376199"/>
                </a:cubicBezTo>
                <a:cubicBezTo>
                  <a:pt x="744068" y="376199"/>
                  <a:pt x="376199" y="744068"/>
                  <a:pt x="376199" y="1197858"/>
                </a:cubicBezTo>
                <a:lnTo>
                  <a:pt x="0" y="1197858"/>
                </a:lnTo>
                <a:cubicBezTo>
                  <a:pt x="0" y="536299"/>
                  <a:pt x="536299" y="0"/>
                  <a:pt x="11978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FBF3554-A6C5-1CBD-C7E5-9A863539B8AF}"/>
              </a:ext>
            </a:extLst>
          </p:cNvPr>
          <p:cNvSpPr/>
          <p:nvPr/>
        </p:nvSpPr>
        <p:spPr>
          <a:xfrm>
            <a:off x="2695960" y="1017126"/>
            <a:ext cx="486152" cy="4716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BC979-1A16-5DD6-D034-6FFFAFAE2E59}"/>
              </a:ext>
            </a:extLst>
          </p:cNvPr>
          <p:cNvSpPr txBox="1"/>
          <p:nvPr/>
        </p:nvSpPr>
        <p:spPr>
          <a:xfrm>
            <a:off x="2068731" y="4283640"/>
            <a:ext cx="1732985" cy="602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Visit and understand the website structure for a state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0EAC7D-B954-05B9-DD31-5023B58648C5}"/>
              </a:ext>
            </a:extLst>
          </p:cNvPr>
          <p:cNvSpPr txBox="1"/>
          <p:nvPr/>
        </p:nvSpPr>
        <p:spPr>
          <a:xfrm>
            <a:off x="4086506" y="926048"/>
            <a:ext cx="1875382" cy="7107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Decide the optimum approach to scrape data from the website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DEB367-8C38-A3AA-F244-A40488639A86}"/>
              </a:ext>
            </a:extLst>
          </p:cNvPr>
          <p:cNvSpPr txBox="1"/>
          <p:nvPr/>
        </p:nvSpPr>
        <p:spPr>
          <a:xfrm>
            <a:off x="6250586" y="4283640"/>
            <a:ext cx="1732985" cy="7107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Fetch the relevant datapoints of laws based on keywords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17D990-CFD9-E256-0730-91BAB30ED5CF}"/>
              </a:ext>
            </a:extLst>
          </p:cNvPr>
          <p:cNvSpPr txBox="1"/>
          <p:nvPr/>
        </p:nvSpPr>
        <p:spPr>
          <a:xfrm>
            <a:off x="8178637" y="1007159"/>
            <a:ext cx="1732985" cy="7107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>
                <a:latin typeface="+mj-lt"/>
              </a:rPr>
              <a:t>Validates and Store the datapoints in a structured format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1FF129-CDA5-6427-B4D6-1A6FC50F3CA1}"/>
              </a:ext>
            </a:extLst>
          </p:cNvPr>
          <p:cNvSpPr/>
          <p:nvPr/>
        </p:nvSpPr>
        <p:spPr>
          <a:xfrm>
            <a:off x="4459222" y="2425290"/>
            <a:ext cx="987552" cy="98755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E4036CE-E683-F1AA-7E71-D9D931F026C6}"/>
              </a:ext>
            </a:extLst>
          </p:cNvPr>
          <p:cNvSpPr/>
          <p:nvPr/>
        </p:nvSpPr>
        <p:spPr>
          <a:xfrm>
            <a:off x="6476998" y="2425290"/>
            <a:ext cx="987552" cy="987552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D2918FD-D9DE-61BE-9480-C4756B592F0B}"/>
              </a:ext>
            </a:extLst>
          </p:cNvPr>
          <p:cNvSpPr/>
          <p:nvPr/>
        </p:nvSpPr>
        <p:spPr>
          <a:xfrm>
            <a:off x="8500864" y="2421968"/>
            <a:ext cx="987552" cy="987552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Internet outline">
            <a:extLst>
              <a:ext uri="{FF2B5EF4-FFF2-40B4-BE49-F238E27FC236}">
                <a16:creationId xmlns:a16="http://schemas.microsoft.com/office/drawing/2014/main" id="{9354DA33-5034-4C9B-5960-CB0D84502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2822" y="2509432"/>
            <a:ext cx="812624" cy="812624"/>
          </a:xfrm>
          <a:prstGeom prst="rect">
            <a:avLst/>
          </a:prstGeom>
        </p:spPr>
      </p:pic>
      <p:pic>
        <p:nvPicPr>
          <p:cNvPr id="67" name="Graphic 66" descr="Database with solid fill">
            <a:extLst>
              <a:ext uri="{FF2B5EF4-FFF2-40B4-BE49-F238E27FC236}">
                <a16:creationId xmlns:a16="http://schemas.microsoft.com/office/drawing/2014/main" id="{8AB3D170-49BB-2321-ECA0-6D831935F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6356" y="2537460"/>
            <a:ext cx="756568" cy="75656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E418604-C783-DD28-0FE0-0A281E95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08" y="2631631"/>
            <a:ext cx="639475" cy="6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16CDDD-6039-FD39-A31A-E750DB53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58" y="2573748"/>
            <a:ext cx="720280" cy="7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74E0AE7-DAD4-48D8-0418-DFA57D0467D4}"/>
              </a:ext>
            </a:extLst>
          </p:cNvPr>
          <p:cNvSpPr/>
          <p:nvPr/>
        </p:nvSpPr>
        <p:spPr>
          <a:xfrm>
            <a:off x="6727698" y="1015432"/>
            <a:ext cx="486152" cy="4716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B24D031-A4F9-0228-16C7-73C26D293FC9}"/>
              </a:ext>
            </a:extLst>
          </p:cNvPr>
          <p:cNvSpPr/>
          <p:nvPr/>
        </p:nvSpPr>
        <p:spPr>
          <a:xfrm>
            <a:off x="4709922" y="4349197"/>
            <a:ext cx="486152" cy="4716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B671C8-0F49-0416-BA5B-4181E8B0D695}"/>
              </a:ext>
            </a:extLst>
          </p:cNvPr>
          <p:cNvSpPr/>
          <p:nvPr/>
        </p:nvSpPr>
        <p:spPr>
          <a:xfrm>
            <a:off x="8751564" y="4349197"/>
            <a:ext cx="486152" cy="471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45718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46226-700B-A035-6F76-6B2B2505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398229"/>
            <a:ext cx="484909" cy="274320"/>
          </a:xfrm>
        </p:spPr>
        <p:txBody>
          <a:bodyPr/>
          <a:lstStyle/>
          <a:p>
            <a:fld id="{8BC64C03-9EC0-4B7E-8FE4-24DBF62E63E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7F802-D85F-D5BE-2917-EA40D387F353}"/>
              </a:ext>
            </a:extLst>
          </p:cNvPr>
          <p:cNvSpPr txBox="1"/>
          <p:nvPr/>
        </p:nvSpPr>
        <p:spPr>
          <a:xfrm>
            <a:off x="-75878" y="2458098"/>
            <a:ext cx="1498988" cy="4853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>
                <a:solidFill>
                  <a:schemeClr val="accent1"/>
                </a:solidFill>
                <a:latin typeface="Montserrat" panose="00000500000000000000" pitchFamily="2" charset="0"/>
              </a:rPr>
              <a:t>Challenges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7ECCFF-DA4D-FF0F-290A-D8860E414A7B}"/>
              </a:ext>
            </a:extLst>
          </p:cNvPr>
          <p:cNvGrpSpPr/>
          <p:nvPr/>
        </p:nvGrpSpPr>
        <p:grpSpPr>
          <a:xfrm>
            <a:off x="1656730" y="2877015"/>
            <a:ext cx="8878540" cy="1591056"/>
            <a:chOff x="1793748" y="1399032"/>
            <a:chExt cx="8878540" cy="132588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E91623-1BFC-5E2C-3ADB-648BD6A62AEE}"/>
                </a:ext>
              </a:extLst>
            </p:cNvPr>
            <p:cNvSpPr/>
            <p:nvPr/>
          </p:nvSpPr>
          <p:spPr>
            <a:xfrm>
              <a:off x="1793748" y="1399032"/>
              <a:ext cx="1498092" cy="1325880"/>
            </a:xfrm>
            <a:custGeom>
              <a:avLst/>
              <a:gdLst>
                <a:gd name="connsiteX0" fmla="*/ 211836 w 1031748"/>
                <a:gd name="connsiteY0" fmla="*/ 0 h 1325880"/>
                <a:gd name="connsiteX1" fmla="*/ 757712 w 1031748"/>
                <a:gd name="connsiteY1" fmla="*/ 0 h 1325880"/>
                <a:gd name="connsiteX2" fmla="*/ 794233 w 1031748"/>
                <a:gd name="connsiteY2" fmla="*/ 40183 h 1325880"/>
                <a:gd name="connsiteX3" fmla="*/ 1031748 w 1031748"/>
                <a:gd name="connsiteY3" fmla="*/ 701802 h 1325880"/>
                <a:gd name="connsiteX4" fmla="*/ 854110 w 1031748"/>
                <a:gd name="connsiteY4" fmla="*/ 1283349 h 1325880"/>
                <a:gd name="connsiteX5" fmla="*/ 822306 w 1031748"/>
                <a:gd name="connsiteY5" fmla="*/ 1325880 h 1325880"/>
                <a:gd name="connsiteX6" fmla="*/ 211836 w 1031748"/>
                <a:gd name="connsiteY6" fmla="*/ 1325880 h 1325880"/>
                <a:gd name="connsiteX7" fmla="*/ 0 w 1031748"/>
                <a:gd name="connsiteY7" fmla="*/ 1114044 h 1325880"/>
                <a:gd name="connsiteX8" fmla="*/ 0 w 1031748"/>
                <a:gd name="connsiteY8" fmla="*/ 211836 h 1325880"/>
                <a:gd name="connsiteX9" fmla="*/ 211836 w 1031748"/>
                <a:gd name="connsiteY9" fmla="*/ 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1748" h="1325880">
                  <a:moveTo>
                    <a:pt x="211836" y="0"/>
                  </a:moveTo>
                  <a:lnTo>
                    <a:pt x="757712" y="0"/>
                  </a:lnTo>
                  <a:lnTo>
                    <a:pt x="794233" y="40183"/>
                  </a:lnTo>
                  <a:cubicBezTo>
                    <a:pt x="942614" y="219979"/>
                    <a:pt x="1031748" y="450481"/>
                    <a:pt x="1031748" y="701802"/>
                  </a:cubicBezTo>
                  <a:cubicBezTo>
                    <a:pt x="1031748" y="917220"/>
                    <a:pt x="966262" y="1117343"/>
                    <a:pt x="854110" y="1283349"/>
                  </a:cubicBezTo>
                  <a:lnTo>
                    <a:pt x="822306" y="1325880"/>
                  </a:lnTo>
                  <a:lnTo>
                    <a:pt x="211836" y="1325880"/>
                  </a:lnTo>
                  <a:cubicBezTo>
                    <a:pt x="94842" y="1325880"/>
                    <a:pt x="0" y="1231038"/>
                    <a:pt x="0" y="1114044"/>
                  </a:cubicBezTo>
                  <a:lnTo>
                    <a:pt x="0" y="211836"/>
                  </a:lnTo>
                  <a:cubicBezTo>
                    <a:pt x="0" y="94842"/>
                    <a:pt x="94842" y="0"/>
                    <a:pt x="211836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2EB34C-48B5-BEA1-D85A-C0949835CE7E}"/>
                </a:ext>
              </a:extLst>
            </p:cNvPr>
            <p:cNvSpPr/>
            <p:nvPr/>
          </p:nvSpPr>
          <p:spPr>
            <a:xfrm>
              <a:off x="2825496" y="1399032"/>
              <a:ext cx="7846792" cy="1325880"/>
            </a:xfrm>
            <a:custGeom>
              <a:avLst/>
              <a:gdLst>
                <a:gd name="connsiteX0" fmla="*/ 0 w 7846792"/>
                <a:gd name="connsiteY0" fmla="*/ 0 h 1325880"/>
                <a:gd name="connsiteX1" fmla="*/ 7634956 w 7846792"/>
                <a:gd name="connsiteY1" fmla="*/ 0 h 1325880"/>
                <a:gd name="connsiteX2" fmla="*/ 7846792 w 7846792"/>
                <a:gd name="connsiteY2" fmla="*/ 211836 h 1325880"/>
                <a:gd name="connsiteX3" fmla="*/ 7846792 w 7846792"/>
                <a:gd name="connsiteY3" fmla="*/ 1114044 h 1325880"/>
                <a:gd name="connsiteX4" fmla="*/ 7634956 w 7846792"/>
                <a:gd name="connsiteY4" fmla="*/ 1325880 h 1325880"/>
                <a:gd name="connsiteX5" fmla="*/ 64594 w 7846792"/>
                <a:gd name="connsiteY5" fmla="*/ 1325880 h 1325880"/>
                <a:gd name="connsiteX6" fmla="*/ 96398 w 7846792"/>
                <a:gd name="connsiteY6" fmla="*/ 1283349 h 1325880"/>
                <a:gd name="connsiteX7" fmla="*/ 274036 w 7846792"/>
                <a:gd name="connsiteY7" fmla="*/ 701802 h 1325880"/>
                <a:gd name="connsiteX8" fmla="*/ 36521 w 7846792"/>
                <a:gd name="connsiteY8" fmla="*/ 40183 h 1325880"/>
                <a:gd name="connsiteX9" fmla="*/ 0 w 7846792"/>
                <a:gd name="connsiteY9" fmla="*/ 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6792" h="1325880">
                  <a:moveTo>
                    <a:pt x="0" y="0"/>
                  </a:moveTo>
                  <a:lnTo>
                    <a:pt x="7634956" y="0"/>
                  </a:lnTo>
                  <a:cubicBezTo>
                    <a:pt x="7751950" y="0"/>
                    <a:pt x="7846792" y="94842"/>
                    <a:pt x="7846792" y="211836"/>
                  </a:cubicBezTo>
                  <a:lnTo>
                    <a:pt x="7846792" y="1114044"/>
                  </a:lnTo>
                  <a:cubicBezTo>
                    <a:pt x="7846792" y="1231038"/>
                    <a:pt x="7751950" y="1325880"/>
                    <a:pt x="7634956" y="1325880"/>
                  </a:cubicBezTo>
                  <a:lnTo>
                    <a:pt x="64594" y="1325880"/>
                  </a:lnTo>
                  <a:lnTo>
                    <a:pt x="96398" y="1283349"/>
                  </a:lnTo>
                  <a:cubicBezTo>
                    <a:pt x="208550" y="1117343"/>
                    <a:pt x="274036" y="917220"/>
                    <a:pt x="274036" y="701802"/>
                  </a:cubicBezTo>
                  <a:cubicBezTo>
                    <a:pt x="274036" y="450481"/>
                    <a:pt x="184902" y="219979"/>
                    <a:pt x="36521" y="401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D1C70C-0BAD-E768-2B58-B7BAFEDDC19E}"/>
              </a:ext>
            </a:extLst>
          </p:cNvPr>
          <p:cNvGrpSpPr/>
          <p:nvPr/>
        </p:nvGrpSpPr>
        <p:grpSpPr>
          <a:xfrm>
            <a:off x="1656730" y="4656702"/>
            <a:ext cx="8878540" cy="1591056"/>
            <a:chOff x="1793748" y="3316224"/>
            <a:chExt cx="8878540" cy="132588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B2995F-9FF6-66DA-3990-FFA2711CDA63}"/>
                </a:ext>
              </a:extLst>
            </p:cNvPr>
            <p:cNvSpPr/>
            <p:nvPr/>
          </p:nvSpPr>
          <p:spPr>
            <a:xfrm>
              <a:off x="1793748" y="3316224"/>
              <a:ext cx="1498092" cy="1325880"/>
            </a:xfrm>
            <a:custGeom>
              <a:avLst/>
              <a:gdLst>
                <a:gd name="connsiteX0" fmla="*/ 211836 w 1031748"/>
                <a:gd name="connsiteY0" fmla="*/ 0 h 1325880"/>
                <a:gd name="connsiteX1" fmla="*/ 757712 w 1031748"/>
                <a:gd name="connsiteY1" fmla="*/ 0 h 1325880"/>
                <a:gd name="connsiteX2" fmla="*/ 794233 w 1031748"/>
                <a:gd name="connsiteY2" fmla="*/ 40183 h 1325880"/>
                <a:gd name="connsiteX3" fmla="*/ 1031748 w 1031748"/>
                <a:gd name="connsiteY3" fmla="*/ 701802 h 1325880"/>
                <a:gd name="connsiteX4" fmla="*/ 854110 w 1031748"/>
                <a:gd name="connsiteY4" fmla="*/ 1283349 h 1325880"/>
                <a:gd name="connsiteX5" fmla="*/ 822306 w 1031748"/>
                <a:gd name="connsiteY5" fmla="*/ 1325880 h 1325880"/>
                <a:gd name="connsiteX6" fmla="*/ 211836 w 1031748"/>
                <a:gd name="connsiteY6" fmla="*/ 1325880 h 1325880"/>
                <a:gd name="connsiteX7" fmla="*/ 0 w 1031748"/>
                <a:gd name="connsiteY7" fmla="*/ 1114044 h 1325880"/>
                <a:gd name="connsiteX8" fmla="*/ 0 w 1031748"/>
                <a:gd name="connsiteY8" fmla="*/ 211836 h 1325880"/>
                <a:gd name="connsiteX9" fmla="*/ 211836 w 1031748"/>
                <a:gd name="connsiteY9" fmla="*/ 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1748" h="1325880">
                  <a:moveTo>
                    <a:pt x="211836" y="0"/>
                  </a:moveTo>
                  <a:lnTo>
                    <a:pt x="757712" y="0"/>
                  </a:lnTo>
                  <a:lnTo>
                    <a:pt x="794233" y="40183"/>
                  </a:lnTo>
                  <a:cubicBezTo>
                    <a:pt x="942614" y="219979"/>
                    <a:pt x="1031748" y="450481"/>
                    <a:pt x="1031748" y="701802"/>
                  </a:cubicBezTo>
                  <a:cubicBezTo>
                    <a:pt x="1031748" y="917220"/>
                    <a:pt x="966262" y="1117343"/>
                    <a:pt x="854110" y="1283349"/>
                  </a:cubicBezTo>
                  <a:lnTo>
                    <a:pt x="822306" y="1325880"/>
                  </a:lnTo>
                  <a:lnTo>
                    <a:pt x="211836" y="1325880"/>
                  </a:lnTo>
                  <a:cubicBezTo>
                    <a:pt x="94842" y="1325880"/>
                    <a:pt x="0" y="1231038"/>
                    <a:pt x="0" y="1114044"/>
                  </a:cubicBezTo>
                  <a:lnTo>
                    <a:pt x="0" y="211836"/>
                  </a:lnTo>
                  <a:cubicBezTo>
                    <a:pt x="0" y="94842"/>
                    <a:pt x="94842" y="0"/>
                    <a:pt x="21183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6D0794-013D-AEC1-8DD2-AC6F0DB9E99B}"/>
                </a:ext>
              </a:extLst>
            </p:cNvPr>
            <p:cNvSpPr/>
            <p:nvPr/>
          </p:nvSpPr>
          <p:spPr>
            <a:xfrm>
              <a:off x="2825496" y="3316224"/>
              <a:ext cx="7846792" cy="1325880"/>
            </a:xfrm>
            <a:custGeom>
              <a:avLst/>
              <a:gdLst>
                <a:gd name="connsiteX0" fmla="*/ 0 w 7846792"/>
                <a:gd name="connsiteY0" fmla="*/ 0 h 1325880"/>
                <a:gd name="connsiteX1" fmla="*/ 7634956 w 7846792"/>
                <a:gd name="connsiteY1" fmla="*/ 0 h 1325880"/>
                <a:gd name="connsiteX2" fmla="*/ 7846792 w 7846792"/>
                <a:gd name="connsiteY2" fmla="*/ 211836 h 1325880"/>
                <a:gd name="connsiteX3" fmla="*/ 7846792 w 7846792"/>
                <a:gd name="connsiteY3" fmla="*/ 1114044 h 1325880"/>
                <a:gd name="connsiteX4" fmla="*/ 7634956 w 7846792"/>
                <a:gd name="connsiteY4" fmla="*/ 1325880 h 1325880"/>
                <a:gd name="connsiteX5" fmla="*/ 64594 w 7846792"/>
                <a:gd name="connsiteY5" fmla="*/ 1325880 h 1325880"/>
                <a:gd name="connsiteX6" fmla="*/ 96398 w 7846792"/>
                <a:gd name="connsiteY6" fmla="*/ 1283349 h 1325880"/>
                <a:gd name="connsiteX7" fmla="*/ 274036 w 7846792"/>
                <a:gd name="connsiteY7" fmla="*/ 701802 h 1325880"/>
                <a:gd name="connsiteX8" fmla="*/ 36521 w 7846792"/>
                <a:gd name="connsiteY8" fmla="*/ 40183 h 1325880"/>
                <a:gd name="connsiteX9" fmla="*/ 0 w 7846792"/>
                <a:gd name="connsiteY9" fmla="*/ 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6792" h="1325880">
                  <a:moveTo>
                    <a:pt x="0" y="0"/>
                  </a:moveTo>
                  <a:lnTo>
                    <a:pt x="7634956" y="0"/>
                  </a:lnTo>
                  <a:cubicBezTo>
                    <a:pt x="7751950" y="0"/>
                    <a:pt x="7846792" y="94842"/>
                    <a:pt x="7846792" y="211836"/>
                  </a:cubicBezTo>
                  <a:lnTo>
                    <a:pt x="7846792" y="1114044"/>
                  </a:lnTo>
                  <a:cubicBezTo>
                    <a:pt x="7846792" y="1231038"/>
                    <a:pt x="7751950" y="1325880"/>
                    <a:pt x="7634956" y="1325880"/>
                  </a:cubicBezTo>
                  <a:lnTo>
                    <a:pt x="64594" y="1325880"/>
                  </a:lnTo>
                  <a:lnTo>
                    <a:pt x="96398" y="1283349"/>
                  </a:lnTo>
                  <a:cubicBezTo>
                    <a:pt x="208550" y="1117343"/>
                    <a:pt x="274036" y="917220"/>
                    <a:pt x="274036" y="701802"/>
                  </a:cubicBezTo>
                  <a:cubicBezTo>
                    <a:pt x="274036" y="450481"/>
                    <a:pt x="184902" y="219979"/>
                    <a:pt x="36521" y="401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C94360-A593-FA43-ED2D-FA5FA8CE4079}"/>
              </a:ext>
            </a:extLst>
          </p:cNvPr>
          <p:cNvSpPr txBox="1"/>
          <p:nvPr/>
        </p:nvSpPr>
        <p:spPr>
          <a:xfrm>
            <a:off x="3255264" y="3942506"/>
            <a:ext cx="1655064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Dynamic Content Loading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01925-EC93-4AB4-BDFB-FEA434E53D3A}"/>
              </a:ext>
            </a:extLst>
          </p:cNvPr>
          <p:cNvSpPr txBox="1"/>
          <p:nvPr/>
        </p:nvSpPr>
        <p:spPr>
          <a:xfrm>
            <a:off x="5721858" y="3942506"/>
            <a:ext cx="1655064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Inconsistent Data Formats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20C6D-53E7-C7AB-29B4-57CF8F492C06}"/>
              </a:ext>
            </a:extLst>
          </p:cNvPr>
          <p:cNvSpPr txBox="1"/>
          <p:nvPr/>
        </p:nvSpPr>
        <p:spPr>
          <a:xfrm>
            <a:off x="8188452" y="3942506"/>
            <a:ext cx="1492136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Anti-Bot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77FED0-6168-99B4-18C7-4E0A01269F98}"/>
              </a:ext>
            </a:extLst>
          </p:cNvPr>
          <p:cNvSpPr txBox="1"/>
          <p:nvPr/>
        </p:nvSpPr>
        <p:spPr>
          <a:xfrm>
            <a:off x="3438144" y="5661018"/>
            <a:ext cx="1655064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Use Selenium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C5F87-7A3C-002E-A71E-01FF8647738B}"/>
              </a:ext>
            </a:extLst>
          </p:cNvPr>
          <p:cNvSpPr txBox="1"/>
          <p:nvPr/>
        </p:nvSpPr>
        <p:spPr>
          <a:xfrm>
            <a:off x="5842405" y="5612250"/>
            <a:ext cx="1655064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Convert using standard logic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9157A-7558-45CD-C8FC-0992F3160EBF}"/>
              </a:ext>
            </a:extLst>
          </p:cNvPr>
          <p:cNvSpPr txBox="1"/>
          <p:nvPr/>
        </p:nvSpPr>
        <p:spPr>
          <a:xfrm>
            <a:off x="8371332" y="5661018"/>
            <a:ext cx="1492136" cy="393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/>
              <a:t>Use Headless Browsers</a:t>
            </a:r>
          </a:p>
        </p:txBody>
      </p:sp>
      <p:pic>
        <p:nvPicPr>
          <p:cNvPr id="27" name="Graphic 26" descr="Tools with solid fill">
            <a:extLst>
              <a:ext uri="{FF2B5EF4-FFF2-40B4-BE49-F238E27FC236}">
                <a16:creationId xmlns:a16="http://schemas.microsoft.com/office/drawing/2014/main" id="{9EC1A48D-EDFD-A441-1AAB-91463085C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3796" y="3504714"/>
            <a:ext cx="491535" cy="491535"/>
          </a:xfrm>
          <a:prstGeom prst="rect">
            <a:avLst/>
          </a:prstGeom>
        </p:spPr>
      </p:pic>
      <p:pic>
        <p:nvPicPr>
          <p:cNvPr id="29" name="Graphic 28" descr="Lightbulb and gear with solid fill">
            <a:extLst>
              <a:ext uri="{FF2B5EF4-FFF2-40B4-BE49-F238E27FC236}">
                <a16:creationId xmlns:a16="http://schemas.microsoft.com/office/drawing/2014/main" id="{6A2F99F1-1F19-CA62-4B9F-0B6FD2B0C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04" y="5113902"/>
            <a:ext cx="676656" cy="6766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D82780-9E81-5C07-30C6-41C131567834}"/>
              </a:ext>
            </a:extLst>
          </p:cNvPr>
          <p:cNvSpPr txBox="1"/>
          <p:nvPr/>
        </p:nvSpPr>
        <p:spPr>
          <a:xfrm>
            <a:off x="1659707" y="4105977"/>
            <a:ext cx="969264" cy="2103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50" b="1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522DA7-234E-781A-C418-91508969828E}"/>
              </a:ext>
            </a:extLst>
          </p:cNvPr>
          <p:cNvSpPr txBox="1"/>
          <p:nvPr/>
        </p:nvSpPr>
        <p:spPr>
          <a:xfrm>
            <a:off x="1939281" y="5903334"/>
            <a:ext cx="788528" cy="2316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050" b="1">
                <a:solidFill>
                  <a:schemeClr val="bg1"/>
                </a:solidFill>
              </a:rPr>
              <a:t>Solution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7E0677-7823-8BBE-BE00-F3C8848EEBE9}"/>
              </a:ext>
            </a:extLst>
          </p:cNvPr>
          <p:cNvGrpSpPr/>
          <p:nvPr/>
        </p:nvGrpSpPr>
        <p:grpSpPr>
          <a:xfrm>
            <a:off x="6181069" y="3197270"/>
            <a:ext cx="576072" cy="576072"/>
            <a:chOff x="6444234" y="1632204"/>
            <a:chExt cx="576072" cy="57607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289F96-6C94-2993-B1F5-3A85B10B5A6C}"/>
                </a:ext>
              </a:extLst>
            </p:cNvPr>
            <p:cNvSpPr/>
            <p:nvPr/>
          </p:nvSpPr>
          <p:spPr>
            <a:xfrm>
              <a:off x="6444234" y="1632204"/>
              <a:ext cx="576072" cy="576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16DCB73-2DB6-D7E3-7716-BF82B06AC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561" y="1758531"/>
              <a:ext cx="323418" cy="323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00797D-E623-BB2B-30E9-FCFEBFBB6928}"/>
              </a:ext>
            </a:extLst>
          </p:cNvPr>
          <p:cNvGrpSpPr/>
          <p:nvPr/>
        </p:nvGrpSpPr>
        <p:grpSpPr>
          <a:xfrm>
            <a:off x="8646484" y="3197270"/>
            <a:ext cx="576072" cy="576072"/>
            <a:chOff x="8829364" y="1632204"/>
            <a:chExt cx="576072" cy="57607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A01FD8-D2D8-5CCA-DC46-0D2E4C410CFF}"/>
                </a:ext>
              </a:extLst>
            </p:cNvPr>
            <p:cNvSpPr/>
            <p:nvPr/>
          </p:nvSpPr>
          <p:spPr>
            <a:xfrm>
              <a:off x="8829364" y="1632204"/>
              <a:ext cx="576072" cy="576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Robot outline">
              <a:extLst>
                <a:ext uri="{FF2B5EF4-FFF2-40B4-BE49-F238E27FC236}">
                  <a16:creationId xmlns:a16="http://schemas.microsoft.com/office/drawing/2014/main" id="{AD8FA703-BB07-7BD7-12AE-FF962373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79656" y="1682496"/>
              <a:ext cx="475488" cy="4754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535FCA-E7ED-7F3D-AC00-256BD7636619}"/>
              </a:ext>
            </a:extLst>
          </p:cNvPr>
          <p:cNvGrpSpPr/>
          <p:nvPr/>
        </p:nvGrpSpPr>
        <p:grpSpPr>
          <a:xfrm>
            <a:off x="3715654" y="3197270"/>
            <a:ext cx="576072" cy="576072"/>
            <a:chOff x="3898534" y="1632204"/>
            <a:chExt cx="576072" cy="576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E1A82F-FAED-C09C-41D6-522EAF5F6F6E}"/>
                </a:ext>
              </a:extLst>
            </p:cNvPr>
            <p:cNvSpPr/>
            <p:nvPr/>
          </p:nvSpPr>
          <p:spPr>
            <a:xfrm>
              <a:off x="3898534" y="1632204"/>
              <a:ext cx="576072" cy="576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9FA0DAC-CDE3-ECE4-7C45-FBBCBBDA1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429" y="1745195"/>
              <a:ext cx="362282" cy="362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CE95E84-BC86-FE6A-2BC8-5EBFD1618349}"/>
              </a:ext>
            </a:extLst>
          </p:cNvPr>
          <p:cNvSpPr/>
          <p:nvPr/>
        </p:nvSpPr>
        <p:spPr>
          <a:xfrm>
            <a:off x="3898534" y="4921878"/>
            <a:ext cx="576072" cy="576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S</a:t>
            </a:r>
            <a:r>
              <a:rPr lang="en-US" sz="1200">
                <a:solidFill>
                  <a:schemeClr val="accent1"/>
                </a:solidFill>
              </a:rPr>
              <a:t>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0F725E-67C3-95B7-6358-9041EDAA0084}"/>
              </a:ext>
            </a:extLst>
          </p:cNvPr>
          <p:cNvSpPr/>
          <p:nvPr/>
        </p:nvSpPr>
        <p:spPr>
          <a:xfrm>
            <a:off x="6363949" y="4921878"/>
            <a:ext cx="576072" cy="576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355BA8-E461-6D45-900C-FFAEABDBCED3}"/>
              </a:ext>
            </a:extLst>
          </p:cNvPr>
          <p:cNvSpPr/>
          <p:nvPr/>
        </p:nvSpPr>
        <p:spPr>
          <a:xfrm>
            <a:off x="8829364" y="4921878"/>
            <a:ext cx="576072" cy="576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Private Browsing Icons - Free SVG &amp; PNG Private Browsing ...">
            <a:extLst>
              <a:ext uri="{FF2B5EF4-FFF2-40B4-BE49-F238E27FC236}">
                <a16:creationId xmlns:a16="http://schemas.microsoft.com/office/drawing/2014/main" id="{C29FA9D2-43A5-0686-D084-14F2A2B8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48" y="5020938"/>
            <a:ext cx="401504" cy="40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Artificial Intelligence outline">
            <a:extLst>
              <a:ext uri="{FF2B5EF4-FFF2-40B4-BE49-F238E27FC236}">
                <a16:creationId xmlns:a16="http://schemas.microsoft.com/office/drawing/2014/main" id="{C9D8BE84-EEB7-0CD1-7E15-929AFC1B9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1852" y="5013317"/>
            <a:ext cx="393193" cy="39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E2DA3-EBFF-B019-8E1B-67A32F9FD1C5}"/>
              </a:ext>
            </a:extLst>
          </p:cNvPr>
          <p:cNvSpPr txBox="1"/>
          <p:nvPr/>
        </p:nvSpPr>
        <p:spPr>
          <a:xfrm>
            <a:off x="-28366" y="0"/>
            <a:ext cx="120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accent1"/>
                </a:solidFill>
                <a:latin typeface="Montserrat" panose="00000500000000000000" pitchFamily="2" charset="0"/>
              </a:rPr>
              <a:t>Progress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05C26B-DDBC-022F-CC6D-C289CFE03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156277"/>
              </p:ext>
            </p:extLst>
          </p:nvPr>
        </p:nvGraphicFramePr>
        <p:xfrm>
          <a:off x="207597" y="136455"/>
          <a:ext cx="3279805" cy="190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4FA3ED-B0B0-2EF2-99FB-98EEA3AFF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509298"/>
              </p:ext>
            </p:extLst>
          </p:nvPr>
        </p:nvGraphicFramePr>
        <p:xfrm>
          <a:off x="980887" y="199914"/>
          <a:ext cx="3279805" cy="190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0353442-AE47-ADB2-6661-E44CB3A05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879739"/>
              </p:ext>
            </p:extLst>
          </p:nvPr>
        </p:nvGraphicFramePr>
        <p:xfrm>
          <a:off x="5210613" y="183204"/>
          <a:ext cx="3906787" cy="173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7747B651-8E50-552B-03D0-8E5F185663BA}"/>
              </a:ext>
            </a:extLst>
          </p:cNvPr>
          <p:cNvSpPr txBox="1"/>
          <p:nvPr/>
        </p:nvSpPr>
        <p:spPr>
          <a:xfrm>
            <a:off x="6845045" y="1782912"/>
            <a:ext cx="1396558" cy="2530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200">
                <a:solidFill>
                  <a:schemeClr val="accent1"/>
                </a:solidFill>
              </a:rPr>
              <a:t>83.33 % time saved</a:t>
            </a:r>
          </a:p>
        </p:txBody>
      </p:sp>
    </p:spTree>
    <p:extLst>
      <p:ext uri="{BB962C8B-B14F-4D97-AF65-F5344CB8AC3E}">
        <p14:creationId xmlns:p14="http://schemas.microsoft.com/office/powerpoint/2010/main" val="4108366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D69E-BA65-2DF2-CB3F-721B15E8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D212A-340C-E1B9-9A3A-B7C700D5CFF4}"/>
              </a:ext>
            </a:extLst>
          </p:cNvPr>
          <p:cNvSpPr txBox="1"/>
          <p:nvPr/>
        </p:nvSpPr>
        <p:spPr>
          <a:xfrm>
            <a:off x="134154" y="0"/>
            <a:ext cx="3483915" cy="57027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Montserrat" panose="00000500000000000000" pitchFamily="2" charset="0"/>
              </a:rPr>
              <a:t>Approach Overview </a:t>
            </a:r>
            <a:br>
              <a:rPr lang="en-US" sz="2400">
                <a:solidFill>
                  <a:schemeClr val="accent2"/>
                </a:solidFill>
                <a:latin typeface="Montserrat" panose="00000500000000000000" pitchFamily="2" charset="0"/>
              </a:rPr>
            </a:br>
            <a:endParaRPr lang="en-US" sz="240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6D155E-5FC9-0001-AD98-AEF14EB9A2C2}"/>
              </a:ext>
            </a:extLst>
          </p:cNvPr>
          <p:cNvSpPr/>
          <p:nvPr/>
        </p:nvSpPr>
        <p:spPr>
          <a:xfrm>
            <a:off x="8050093" y="1748658"/>
            <a:ext cx="3628724" cy="4552749"/>
          </a:xfrm>
          <a:prstGeom prst="roundRect">
            <a:avLst>
              <a:gd name="adj" fmla="val 2068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Full browser automation with Selenium for dynamic content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Selenium WebDriver + </a:t>
            </a:r>
            <a:r>
              <a:rPr lang="en-US" err="1">
                <a:solidFill>
                  <a:schemeClr val="accent1"/>
                </a:solidFill>
              </a:rPr>
              <a:t>BeautifulSoup</a:t>
            </a:r>
            <a:r>
              <a:rPr lang="en-US">
                <a:solidFill>
                  <a:schemeClr val="accent1"/>
                </a:solidFill>
              </a:rPr>
              <a:t> + retry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Performance: Slow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A33FC-5C5F-6737-7A0D-7F92B1BF2001}"/>
              </a:ext>
            </a:extLst>
          </p:cNvPr>
          <p:cNvSpPr/>
          <p:nvPr/>
        </p:nvSpPr>
        <p:spPr>
          <a:xfrm>
            <a:off x="4196265" y="1748658"/>
            <a:ext cx="3628724" cy="4552749"/>
          </a:xfrm>
          <a:prstGeom prst="roundRect">
            <a:avLst>
              <a:gd name="adj" fmla="val 20995"/>
            </a:avLst>
          </a:prstGeom>
          <a:solidFill>
            <a:srgbClr val="E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Static HTML parsing with </a:t>
            </a:r>
            <a:r>
              <a:rPr lang="en-US" err="1">
                <a:solidFill>
                  <a:schemeClr val="accent1"/>
                </a:solidFill>
              </a:rPr>
              <a:t>BeautifulSoup</a:t>
            </a:r>
            <a:r>
              <a:rPr lang="en-US">
                <a:solidFill>
                  <a:schemeClr val="accent1"/>
                </a:solidFill>
              </a:rPr>
              <a:t> for bill-by-bill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 requests + </a:t>
            </a:r>
            <a:r>
              <a:rPr lang="en-US" err="1">
                <a:solidFill>
                  <a:schemeClr val="accent1"/>
                </a:solidFill>
              </a:rPr>
              <a:t>BeautifulSoup</a:t>
            </a:r>
            <a:r>
              <a:rPr lang="en-US">
                <a:solidFill>
                  <a:schemeClr val="accent1"/>
                </a:solidFill>
              </a:rPr>
              <a:t> + custom parsing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Performance: Moderate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3A86C2-6AF5-A7BE-3A75-7A1F130380A0}"/>
              </a:ext>
            </a:extLst>
          </p:cNvPr>
          <p:cNvSpPr/>
          <p:nvPr/>
        </p:nvSpPr>
        <p:spPr>
          <a:xfrm>
            <a:off x="342437" y="1748658"/>
            <a:ext cx="3628724" cy="4552749"/>
          </a:xfrm>
          <a:prstGeom prst="roundRect">
            <a:avLst>
              <a:gd name="adj" fmla="val 21768"/>
            </a:avLst>
          </a:prstGeom>
          <a:solidFill>
            <a:srgbClr val="E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Simple HTTP requests to download structured data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requests library  +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Performance: Fastest 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C4A1C-0D50-C7CC-977F-7FED99F419E2}"/>
              </a:ext>
            </a:extLst>
          </p:cNvPr>
          <p:cNvSpPr txBox="1"/>
          <p:nvPr/>
        </p:nvSpPr>
        <p:spPr>
          <a:xfrm>
            <a:off x="8412346" y="2223327"/>
            <a:ext cx="2904217" cy="5047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Selenium Automation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CBD4F-5527-72CA-E0E7-4C436309CE00}"/>
              </a:ext>
            </a:extLst>
          </p:cNvPr>
          <p:cNvSpPr txBox="1"/>
          <p:nvPr/>
        </p:nvSpPr>
        <p:spPr>
          <a:xfrm>
            <a:off x="4895704" y="2244808"/>
            <a:ext cx="2229846" cy="4403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HTML parsing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0698-0FB9-2383-6294-B70378740C72}"/>
              </a:ext>
            </a:extLst>
          </p:cNvPr>
          <p:cNvSpPr txBox="1"/>
          <p:nvPr/>
        </p:nvSpPr>
        <p:spPr>
          <a:xfrm>
            <a:off x="430393" y="2263614"/>
            <a:ext cx="3628724" cy="45479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Direct JSON/CSV downloads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7DF86-5B02-D312-4AAD-7601DB13EEB8}"/>
              </a:ext>
            </a:extLst>
          </p:cNvPr>
          <p:cNvSpPr txBox="1"/>
          <p:nvPr/>
        </p:nvSpPr>
        <p:spPr>
          <a:xfrm>
            <a:off x="2135646" y="556593"/>
            <a:ext cx="73576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/>
          </a:p>
          <a:p>
            <a:pPr algn="ctr"/>
            <a:r>
              <a:rPr lang="en-US" sz="2400">
                <a:solidFill>
                  <a:schemeClr val="accent2"/>
                </a:solidFill>
              </a:rPr>
              <a:t>Multiple approaches for legislative websites</a:t>
            </a:r>
          </a:p>
        </p:txBody>
      </p:sp>
    </p:spTree>
    <p:extLst>
      <p:ext uri="{BB962C8B-B14F-4D97-AF65-F5344CB8AC3E}">
        <p14:creationId xmlns:p14="http://schemas.microsoft.com/office/powerpoint/2010/main" val="3410892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C7ED8-C3B8-00E3-96AA-FEFF17F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A7EDA-6B1E-BD65-4692-5A2792627B25}"/>
              </a:ext>
            </a:extLst>
          </p:cNvPr>
          <p:cNvSpPr txBox="1"/>
          <p:nvPr/>
        </p:nvSpPr>
        <p:spPr>
          <a:xfrm>
            <a:off x="815740" y="1200778"/>
            <a:ext cx="102821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What Is an Out-of-Sequence Claim?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A claim for a less comprehensive service (e.g., venipuncture) that arrives and is processed before a later, more comprehensive service claim (e.g., lab panel) with the same date of service.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The system pays the first claim before seeing the bundled/global service that should override or encompass it.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The Problem Statement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When the comprehensive claim arrives later, the system has already paid the smaller claim.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Results in incorrect payments, duplicate reimbursements, and lost savings.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Manual recovery efforts increase administrative costs and delay true claim adjudication.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Example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May 5, 2025: Provider submits CPT 36415 (venipuncture) → System pays $X.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Later (hours/days): Provider submits CPT 80050 (general health panel) for same date → NCCI bundles 36415 into 80050 → 36415 should have been denied.</a:t>
            </a:r>
            <a:b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Nunito Sans" pitchFamily="2" charset="0"/>
              </a:rPr>
              <a:t> Outcome: Overpayment on 36415 that must now be identified and recouped.</a:t>
            </a:r>
          </a:p>
        </p:txBody>
      </p:sp>
    </p:spTree>
    <p:extLst>
      <p:ext uri="{BB962C8B-B14F-4D97-AF65-F5344CB8AC3E}">
        <p14:creationId xmlns:p14="http://schemas.microsoft.com/office/powerpoint/2010/main" val="228878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16716-EE3E-339B-6313-9E9A8B7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EC945-6464-A7EE-3B13-5F57485BFE7D}"/>
              </a:ext>
            </a:extLst>
          </p:cNvPr>
          <p:cNvSpPr txBox="1"/>
          <p:nvPr/>
        </p:nvSpPr>
        <p:spPr>
          <a:xfrm>
            <a:off x="237098" y="138696"/>
            <a:ext cx="12294606" cy="5193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Data 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9E94A7-D37F-AD75-BB10-352947C40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96798"/>
              </p:ext>
            </p:extLst>
          </p:nvPr>
        </p:nvGraphicFramePr>
        <p:xfrm>
          <a:off x="5753766" y="1206623"/>
          <a:ext cx="5496126" cy="461888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55024">
                  <a:extLst>
                    <a:ext uri="{9D8B030D-6E8A-4147-A177-3AD203B41FA5}">
                      <a16:colId xmlns:a16="http://schemas.microsoft.com/office/drawing/2014/main" val="3042215092"/>
                    </a:ext>
                  </a:extLst>
                </a:gridCol>
                <a:gridCol w="3341102">
                  <a:extLst>
                    <a:ext uri="{9D8B030D-6E8A-4147-A177-3AD203B41FA5}">
                      <a16:colId xmlns:a16="http://schemas.microsoft.com/office/drawing/2014/main" val="2676140418"/>
                    </a:ext>
                  </a:extLst>
                </a:gridCol>
              </a:tblGrid>
              <a:tr h="32514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Field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Sample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128661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497263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California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848233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Bill Number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SB-503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89746"/>
                  </a:ext>
                </a:extLst>
              </a:tr>
              <a:tr h="329046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Bill Title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Health care services: artificial intelligence.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0405518"/>
                  </a:ext>
                </a:extLst>
              </a:tr>
              <a:tr h="609653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Summary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 act to add Section 1339.76 to the Health and Safety Code, relating to health care services.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5336678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Sponsors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Weber Pierson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129056"/>
                  </a:ext>
                </a:extLst>
              </a:tr>
              <a:tr h="469349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Last Action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 second time and amended. Re-referred to Com. on  APPR.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127914"/>
                  </a:ext>
                </a:extLst>
              </a:tr>
              <a:tr h="609653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Bill Link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https://leginfo.legislature.ca.gov/faces/billStatusClient.xhtml?bill_id=202520260SB503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211355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Last Action Date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07/17/25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272370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Keyword Matching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artificial intelligence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0551945"/>
                  </a:ext>
                </a:extLst>
              </a:tr>
              <a:tr h="325148">
                <a:tc>
                  <a:txBody>
                    <a:bodyPr/>
                    <a:lstStyle/>
                    <a:p>
                      <a:pPr marL="0" marR="0" lvl="0" indent="0" algn="ctr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Extraction Date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7/23/2025  </a:t>
                      </a:r>
                      <a:endParaRPr lang="en-US" sz="1200">
                        <a:latin typeface="+mn-lt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757329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D3A6F7-4A42-78B4-811C-F4FDB69529DC}"/>
              </a:ext>
            </a:extLst>
          </p:cNvPr>
          <p:cNvSpPr/>
          <p:nvPr/>
        </p:nvSpPr>
        <p:spPr>
          <a:xfrm>
            <a:off x="536929" y="1499254"/>
            <a:ext cx="3844772" cy="4326254"/>
          </a:xfrm>
          <a:prstGeom prst="roundRect">
            <a:avLst>
              <a:gd name="adj" fmla="val 748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chemeClr val="tx1"/>
                </a:solidFill>
              </a:rPr>
              <a:t>Keywords to look for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solidFill>
                <a:schemeClr val="tx1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Artificial intelligence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Automated decision making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Automate decision support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Clean claims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Clinical decision support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Coordination of benefits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Health carriers and payment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Medical necessity review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Payment and health carriers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Preauthorization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Prior authorization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Prompt pay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Prompt payment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Utilization review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</a:rPr>
              <a:t>Utilization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5598495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3A2F6B-4A7B-FF8D-35B4-AB9DD22F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7DED1-DF70-C582-1DCB-0E566D8D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8C3AF-BAFF-CB04-8C41-53767E45A24B}"/>
              </a:ext>
            </a:extLst>
          </p:cNvPr>
          <p:cNvSpPr txBox="1"/>
          <p:nvPr/>
        </p:nvSpPr>
        <p:spPr>
          <a:xfrm>
            <a:off x="120532" y="192652"/>
            <a:ext cx="11571839" cy="585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Montserrat" panose="00000500000000000000" pitchFamily="2" charset="0"/>
              </a:rPr>
              <a:t>Project Life Cycle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A01A20EF-1012-FCCC-B426-00EC87A20FCA}"/>
              </a:ext>
            </a:extLst>
          </p:cNvPr>
          <p:cNvSpPr/>
          <p:nvPr/>
        </p:nvSpPr>
        <p:spPr>
          <a:xfrm>
            <a:off x="832104" y="2240279"/>
            <a:ext cx="2203704" cy="58574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6B5DB09-B64D-07F8-A966-7D6B15B61CEE}"/>
              </a:ext>
            </a:extLst>
          </p:cNvPr>
          <p:cNvSpPr/>
          <p:nvPr/>
        </p:nvSpPr>
        <p:spPr>
          <a:xfrm>
            <a:off x="2859024" y="2240278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00A6DD2-CBB7-B86A-3343-41D86A2CA2FF}"/>
              </a:ext>
            </a:extLst>
          </p:cNvPr>
          <p:cNvSpPr/>
          <p:nvPr/>
        </p:nvSpPr>
        <p:spPr>
          <a:xfrm>
            <a:off x="4885944" y="2240278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7AA3FC1-96FF-6B77-1658-406E025CC065}"/>
              </a:ext>
            </a:extLst>
          </p:cNvPr>
          <p:cNvSpPr/>
          <p:nvPr/>
        </p:nvSpPr>
        <p:spPr>
          <a:xfrm>
            <a:off x="6912864" y="2240278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F79E1FD7-CDB8-A453-10F9-625847BAC1ED}"/>
              </a:ext>
            </a:extLst>
          </p:cNvPr>
          <p:cNvSpPr/>
          <p:nvPr/>
        </p:nvSpPr>
        <p:spPr>
          <a:xfrm>
            <a:off x="8939784" y="2240277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6ABAFF-9FB8-6208-C19D-DAE643FB02A2}"/>
              </a:ext>
            </a:extLst>
          </p:cNvPr>
          <p:cNvSpPr/>
          <p:nvPr/>
        </p:nvSpPr>
        <p:spPr>
          <a:xfrm>
            <a:off x="1476432" y="2075627"/>
            <a:ext cx="915048" cy="91504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F2AFD-7DA8-1FC0-8B2E-E07C9490D306}"/>
              </a:ext>
            </a:extLst>
          </p:cNvPr>
          <p:cNvSpPr txBox="1"/>
          <p:nvPr/>
        </p:nvSpPr>
        <p:spPr>
          <a:xfrm>
            <a:off x="7946789" y="421753"/>
            <a:ext cx="1270954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/>
              <a:t>Runtime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52D180-B8AC-C378-BD0E-B5D38B095759}"/>
              </a:ext>
            </a:extLst>
          </p:cNvPr>
          <p:cNvSpPr/>
          <p:nvPr/>
        </p:nvSpPr>
        <p:spPr>
          <a:xfrm>
            <a:off x="8012399" y="766546"/>
            <a:ext cx="3111118" cy="641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2 minutes to 15 minutes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5A8EF5-9512-2F5D-7D2C-F753415618CF}"/>
              </a:ext>
            </a:extLst>
          </p:cNvPr>
          <p:cNvSpPr txBox="1"/>
          <p:nvPr/>
        </p:nvSpPr>
        <p:spPr>
          <a:xfrm>
            <a:off x="3898534" y="421753"/>
            <a:ext cx="20664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/>
              <a:t>Manual Runtime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5F85D0-B004-E6A0-072D-77A4EA8B42C1}"/>
              </a:ext>
            </a:extLst>
          </p:cNvPr>
          <p:cNvSpPr/>
          <p:nvPr/>
        </p:nvSpPr>
        <p:spPr>
          <a:xfrm>
            <a:off x="3953137" y="766546"/>
            <a:ext cx="3111118" cy="641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2 Hours</a:t>
            </a:r>
          </a:p>
        </p:txBody>
      </p:sp>
    </p:spTree>
    <p:extLst>
      <p:ext uri="{BB962C8B-B14F-4D97-AF65-F5344CB8AC3E}">
        <p14:creationId xmlns:p14="http://schemas.microsoft.com/office/powerpoint/2010/main" val="42829673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3E4651-246F-5E7D-8CAF-A4E3CFB2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64217" y="7090065"/>
            <a:ext cx="260985" cy="13243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6DD91480-F77C-C9AD-2636-82A4BBF97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542213"/>
              </p:ext>
            </p:extLst>
          </p:nvPr>
        </p:nvGraphicFramePr>
        <p:xfrm>
          <a:off x="2555587" y="1100256"/>
          <a:ext cx="4374603" cy="2616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72B818C8-2691-E709-BB1E-5F46CB276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931170"/>
              </p:ext>
            </p:extLst>
          </p:nvPr>
        </p:nvGraphicFramePr>
        <p:xfrm>
          <a:off x="7159002" y="705832"/>
          <a:ext cx="3829296" cy="3742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A7DFD29-8564-F1F2-365B-14EFF7421028}"/>
              </a:ext>
            </a:extLst>
          </p:cNvPr>
          <p:cNvSpPr txBox="1"/>
          <p:nvPr/>
        </p:nvSpPr>
        <p:spPr>
          <a:xfrm>
            <a:off x="1626671" y="373842"/>
            <a:ext cx="911760" cy="1585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b="1">
                <a:solidFill>
                  <a:schemeClr val="accent2"/>
                </a:solidFill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412994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73D0D-4F45-3771-C34C-EA297AF6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26E06-9FF4-3914-5DC7-F0DA7F1B914F}"/>
              </a:ext>
            </a:extLst>
          </p:cNvPr>
          <p:cNvSpPr txBox="1"/>
          <p:nvPr/>
        </p:nvSpPr>
        <p:spPr>
          <a:xfrm>
            <a:off x="302305" y="207194"/>
            <a:ext cx="5222595" cy="4888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</a:rPr>
              <a:t>Internship Progress Timeline: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74BCDA-4800-10B1-81F9-4C844C7DC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1549"/>
              </p:ext>
            </p:extLst>
          </p:nvPr>
        </p:nvGraphicFramePr>
        <p:xfrm>
          <a:off x="1978789" y="696082"/>
          <a:ext cx="10104120" cy="4846324"/>
        </p:xfrm>
        <a:graphic>
          <a:graphicData uri="http://schemas.openxmlformats.org/drawingml/2006/table">
            <a:tbl>
              <a:tblPr/>
              <a:tblGrid>
                <a:gridCol w="594360">
                  <a:extLst>
                    <a:ext uri="{9D8B030D-6E8A-4147-A177-3AD203B41FA5}">
                      <a16:colId xmlns:a16="http://schemas.microsoft.com/office/drawing/2014/main" val="72653822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19808137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42496666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84174004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28414530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19281041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27577920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92627154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92303317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14313555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54234986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618163694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56256101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4350647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6033456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7244707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815293049"/>
                    </a:ext>
                  </a:extLst>
                </a:gridCol>
              </a:tblGrid>
              <a:tr h="93051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</a:t>
                      </a:r>
                      <a:b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</a:b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 Jun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30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endParaRPr lang="en-US" sz="800" b="0" i="0" dirty="0">
                        <a:solidFill>
                          <a:srgbClr val="FFFFFF"/>
                        </a:solidFill>
                        <a:effectLst/>
                        <a:highlight>
                          <a:srgbClr val="30006F"/>
                        </a:highlight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2</a:t>
                      </a:r>
                      <a:b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</a:b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 July 7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3</a:t>
                      </a:r>
                      <a:b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</a:b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 July 14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4</a:t>
                      </a:r>
                      <a:b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</a:b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 July 21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st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5 July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28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6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Aug  4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7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Aug 11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8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Aug 18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9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Aug 25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10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Sept 1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st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11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Sept 8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12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Sept 15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13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Sept 22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nd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14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Sept 29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 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15</a:t>
                      </a:r>
                      <a:b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</a:b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Oct  6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16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Oct 13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Week 16</a:t>
                      </a:r>
                    </a:p>
                    <a:p>
                      <a:pPr algn="ctr" fontAlgn="base"/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Oct 17</a:t>
                      </a:r>
                      <a:r>
                        <a:rPr lang="en-US" sz="800" b="0" i="0" baseline="3000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th</a:t>
                      </a:r>
                      <a:r>
                        <a:rPr lang="en-US" sz="8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 </a:t>
                      </a: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352793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CDCBD5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24077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8E7EB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chemeClr val="accent3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8E7EB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8E7EB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8E7EB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8E7EB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105648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chemeClr val="accent3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9394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40200"/>
                  </a:ext>
                </a:extLst>
              </a:tr>
              <a:tr h="563218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350" b="0" i="0">
                          <a:solidFill>
                            <a:srgbClr val="000000"/>
                          </a:solidFill>
                          <a:effectLst/>
                          <a:highlight>
                            <a:srgbClr val="EC008C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203309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907011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031518"/>
                  </a:ext>
                </a:extLst>
              </a:tr>
              <a:tr h="478942"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>
                        <a:solidFill>
                          <a:srgbClr val="000000"/>
                        </a:solidFill>
                        <a:effectLst/>
                        <a:highlight>
                          <a:srgbClr val="E8E7EB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350" b="0" i="0" dirty="0">
                        <a:solidFill>
                          <a:srgbClr val="000000"/>
                        </a:solidFill>
                        <a:effectLst/>
                        <a:highlight>
                          <a:srgbClr val="EC008C"/>
                        </a:highlight>
                        <a:latin typeface="Montserrat" panose="00000500000000000000" pitchFamily="2" charset="0"/>
                      </a:endParaRP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11964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F80607-EA6F-F478-0FD4-A3A4044D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135657"/>
              </p:ext>
            </p:extLst>
          </p:nvPr>
        </p:nvGraphicFramePr>
        <p:xfrm>
          <a:off x="97655" y="715332"/>
          <a:ext cx="1881134" cy="4655678"/>
        </p:xfrm>
        <a:graphic>
          <a:graphicData uri="http://schemas.openxmlformats.org/drawingml/2006/table">
            <a:tbl>
              <a:tblPr/>
              <a:tblGrid>
                <a:gridCol w="1881134">
                  <a:extLst>
                    <a:ext uri="{9D8B030D-6E8A-4147-A177-3AD203B41FA5}">
                      <a16:colId xmlns:a16="http://schemas.microsoft.com/office/drawing/2014/main" val="726538222"/>
                    </a:ext>
                  </a:extLst>
                </a:gridCol>
              </a:tblGrid>
              <a:tr h="9075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FFFFFF"/>
                          </a:solidFill>
                          <a:effectLst/>
                          <a:highlight>
                            <a:srgbClr val="30006F"/>
                          </a:highlight>
                          <a:latin typeface="Montserrat" panose="00000500000000000000" pitchFamily="2" charset="0"/>
                        </a:rPr>
                        <a:t>Task</a:t>
                      </a:r>
                      <a:endParaRPr lang="en-US" sz="2400" b="0" i="0" dirty="0">
                        <a:solidFill>
                          <a:srgbClr val="FFFFFF"/>
                        </a:solidFill>
                        <a:effectLst/>
                        <a:highlight>
                          <a:srgbClr val="30006F"/>
                        </a:highlight>
                      </a:endParaRPr>
                    </a:p>
                  </a:txBody>
                  <a:tcPr anchor="ctr"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352793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dirty="0">
                          <a:solidFill>
                            <a:schemeClr val="accent1"/>
                          </a:solidFill>
                          <a:effectLst/>
                          <a:highlight>
                            <a:srgbClr val="CDCBD5"/>
                          </a:highlight>
                          <a:latin typeface="Montserrat" panose="00000500000000000000" pitchFamily="2" charset="0"/>
                        </a:rPr>
                        <a:t>​</a:t>
                      </a:r>
                      <a:r>
                        <a:rPr lang="en-US" sz="1050" b="0" i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Orientation &amp; Training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1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024077"/>
                  </a:ext>
                </a:extLst>
              </a:tr>
              <a:tr h="482342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​Project Scope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05648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Research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90047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​Web Crawling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69394"/>
                  </a:ext>
                </a:extLst>
              </a:tr>
              <a:tr h="3985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Stakeholder Review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0200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Documentation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203309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Deployment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67590"/>
                  </a:ext>
                </a:extLst>
              </a:tr>
              <a:tr h="471638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</a:pPr>
                      <a:r>
                        <a:rPr lang="en-US" sz="1050" b="0" i="0" kern="120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Data Analysis</a:t>
                      </a:r>
                    </a:p>
                  </a:txBody>
                  <a:tcPr>
                    <a:lnL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0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2658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F7E2AD-8F28-15AC-3B65-08C27576A118}"/>
              </a:ext>
            </a:extLst>
          </p:cNvPr>
          <p:cNvSpPr/>
          <p:nvPr/>
        </p:nvSpPr>
        <p:spPr>
          <a:xfrm>
            <a:off x="105238" y="5725210"/>
            <a:ext cx="1538114" cy="25717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Montserrat" panose="00000500000000000000" pitchFamily="2" charset="0"/>
              </a:rPr>
              <a:t>Legal IQ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4F334F-E104-E089-927B-AEDE507E8553}"/>
              </a:ext>
            </a:extLst>
          </p:cNvPr>
          <p:cNvSpPr/>
          <p:nvPr/>
        </p:nvSpPr>
        <p:spPr>
          <a:xfrm>
            <a:off x="1851080" y="5725210"/>
            <a:ext cx="1538114" cy="257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Montserrat" panose="00000500000000000000" pitchFamily="2" charset="0"/>
              </a:rPr>
              <a:t>OOS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8DF2C-271C-8149-A42C-1BD00CEF993B}"/>
              </a:ext>
            </a:extLst>
          </p:cNvPr>
          <p:cNvSpPr/>
          <p:nvPr/>
        </p:nvSpPr>
        <p:spPr>
          <a:xfrm>
            <a:off x="11493910" y="4365523"/>
            <a:ext cx="580771" cy="2054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75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16CA0-1E7D-4DBE-3F24-9469A31D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CA203-8597-9C5F-D4FF-CAFB0B1E6321}"/>
              </a:ext>
            </a:extLst>
          </p:cNvPr>
          <p:cNvSpPr txBox="1"/>
          <p:nvPr/>
        </p:nvSpPr>
        <p:spPr>
          <a:xfrm>
            <a:off x="120532" y="192652"/>
            <a:ext cx="11571839" cy="585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Montserrat" panose="00000500000000000000" pitchFamily="2" charset="0"/>
              </a:rPr>
              <a:t>Project Life Cycle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279C4B-3FE4-2ECA-E866-7A271122632E}"/>
              </a:ext>
            </a:extLst>
          </p:cNvPr>
          <p:cNvSpPr/>
          <p:nvPr/>
        </p:nvSpPr>
        <p:spPr>
          <a:xfrm>
            <a:off x="618836" y="3149600"/>
            <a:ext cx="1514764" cy="224443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D11FBF-AF5E-E89A-8FDC-6A9B4AAC2913}"/>
              </a:ext>
            </a:extLst>
          </p:cNvPr>
          <p:cNvSpPr/>
          <p:nvPr/>
        </p:nvSpPr>
        <p:spPr>
          <a:xfrm>
            <a:off x="928254" y="1607127"/>
            <a:ext cx="886691" cy="88669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CB6B2D-9887-A585-B0B7-1183D1AE7CA9}"/>
              </a:ext>
            </a:extLst>
          </p:cNvPr>
          <p:cNvSpPr/>
          <p:nvPr/>
        </p:nvSpPr>
        <p:spPr>
          <a:xfrm>
            <a:off x="1078344" y="1757217"/>
            <a:ext cx="586510" cy="58651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C30DA1-5C51-5AF1-89E1-37D3D420B637}"/>
              </a:ext>
            </a:extLst>
          </p:cNvPr>
          <p:cNvSpPr/>
          <p:nvPr/>
        </p:nvSpPr>
        <p:spPr>
          <a:xfrm>
            <a:off x="2775527" y="3149600"/>
            <a:ext cx="1514764" cy="224443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71A3E1-694E-1C54-3ACF-39B5C8F16666}"/>
              </a:ext>
            </a:extLst>
          </p:cNvPr>
          <p:cNvSpPr/>
          <p:nvPr/>
        </p:nvSpPr>
        <p:spPr>
          <a:xfrm>
            <a:off x="3084945" y="1607127"/>
            <a:ext cx="886691" cy="88669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9EB8A7-A328-A64E-38B5-44F9F2BAA59C}"/>
              </a:ext>
            </a:extLst>
          </p:cNvPr>
          <p:cNvSpPr/>
          <p:nvPr/>
        </p:nvSpPr>
        <p:spPr>
          <a:xfrm>
            <a:off x="3235035" y="1757217"/>
            <a:ext cx="586510" cy="58651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2</a:t>
            </a:r>
            <a:endParaRPr lang="en-US" sz="1400" b="1">
              <a:latin typeface="Montserrat" panose="000005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C6F164-A069-DFBF-C824-1AC2BD6DE609}"/>
              </a:ext>
            </a:extLst>
          </p:cNvPr>
          <p:cNvSpPr/>
          <p:nvPr/>
        </p:nvSpPr>
        <p:spPr>
          <a:xfrm>
            <a:off x="4932218" y="3149600"/>
            <a:ext cx="1514764" cy="224443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447C49-F781-D18A-9000-0E41BEFAB978}"/>
              </a:ext>
            </a:extLst>
          </p:cNvPr>
          <p:cNvSpPr/>
          <p:nvPr/>
        </p:nvSpPr>
        <p:spPr>
          <a:xfrm>
            <a:off x="5241636" y="1607127"/>
            <a:ext cx="886691" cy="88669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05D76A-F00E-06AB-3D8E-3F0A88F6BC39}"/>
              </a:ext>
            </a:extLst>
          </p:cNvPr>
          <p:cNvSpPr/>
          <p:nvPr/>
        </p:nvSpPr>
        <p:spPr>
          <a:xfrm>
            <a:off x="5391726" y="1757217"/>
            <a:ext cx="586510" cy="58651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3</a:t>
            </a:r>
            <a:endParaRPr lang="en-US" sz="1400" b="1">
              <a:latin typeface="Montserrat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DB5A29-879E-9066-F4ED-96D7037AC2AE}"/>
              </a:ext>
            </a:extLst>
          </p:cNvPr>
          <p:cNvSpPr/>
          <p:nvPr/>
        </p:nvSpPr>
        <p:spPr>
          <a:xfrm>
            <a:off x="7088909" y="3149600"/>
            <a:ext cx="1514764" cy="224443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6C13DD-2DED-5556-A567-3EE039C0B950}"/>
              </a:ext>
            </a:extLst>
          </p:cNvPr>
          <p:cNvSpPr/>
          <p:nvPr/>
        </p:nvSpPr>
        <p:spPr>
          <a:xfrm>
            <a:off x="7398327" y="1607127"/>
            <a:ext cx="886691" cy="88669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D19979-9788-7310-C828-1F6A88C150E6}"/>
              </a:ext>
            </a:extLst>
          </p:cNvPr>
          <p:cNvSpPr/>
          <p:nvPr/>
        </p:nvSpPr>
        <p:spPr>
          <a:xfrm>
            <a:off x="7548417" y="1757217"/>
            <a:ext cx="586510" cy="58651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4</a:t>
            </a:r>
            <a:endParaRPr lang="en-US" sz="1400" b="1">
              <a:latin typeface="Montserrat" panose="000005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935FCAC-8472-2D86-8C28-6887DA1A4023}"/>
              </a:ext>
            </a:extLst>
          </p:cNvPr>
          <p:cNvSpPr/>
          <p:nvPr/>
        </p:nvSpPr>
        <p:spPr>
          <a:xfrm>
            <a:off x="9245600" y="3149600"/>
            <a:ext cx="1514764" cy="224443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62AD39-51B0-8EAD-3482-AC633226A71B}"/>
              </a:ext>
            </a:extLst>
          </p:cNvPr>
          <p:cNvSpPr/>
          <p:nvPr/>
        </p:nvSpPr>
        <p:spPr>
          <a:xfrm>
            <a:off x="9555018" y="1607127"/>
            <a:ext cx="886691" cy="88669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35436E-B462-95F6-CB1B-F923293EB904}"/>
              </a:ext>
            </a:extLst>
          </p:cNvPr>
          <p:cNvSpPr/>
          <p:nvPr/>
        </p:nvSpPr>
        <p:spPr>
          <a:xfrm>
            <a:off x="9705108" y="1757217"/>
            <a:ext cx="586510" cy="58651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7566B7AC-12A7-62D1-1B53-C690651B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75" y="3365304"/>
            <a:ext cx="134164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Discovery and Requirements Gathering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4FE84425-BEDC-6D62-A8A8-8178D5D3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466" y="3449943"/>
            <a:ext cx="134164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Prototyping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6E01FA06-2AF5-B867-A227-6EAE8E41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157" y="3398585"/>
            <a:ext cx="13416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Prototype Evaluation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702BA968-0932-24CE-C6BA-5744CDCE0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34" y="3398584"/>
            <a:ext cx="13416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Expand Data Collection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ACE28281-D32E-BA6C-E925-7EA2A49AF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917" y="3449943"/>
            <a:ext cx="13416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70067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81B8DB-609A-47D2-DCC4-BC689A74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5" y="623686"/>
            <a:ext cx="11274552" cy="780769"/>
          </a:xfrm>
        </p:spPr>
        <p:txBody>
          <a:bodyPr/>
          <a:lstStyle/>
          <a:p>
            <a:pPr algn="ctr"/>
            <a:r>
              <a:rPr lang="en-US" sz="2400">
                <a:latin typeface="Montserrat" panose="00000500000000000000" pitchFamily="2" charset="0"/>
              </a:rPr>
              <a:t>HTML Parsing - Florida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1D257-4E67-7886-C1DC-CF6F3272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532981"/>
            <a:ext cx="484909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C64C03-9EC0-4B7E-8FE4-24DBF62E63E5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C0E44E9-203C-00EA-0B8B-F20DE2CD8B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/>
          <a:p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C4FDF1F-BC43-51DE-56E6-49BE51BAB49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238930" y="3429000"/>
            <a:ext cx="5289617" cy="1558925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B0A55D5-2FEC-36BF-156F-8189D45DDD8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197600" y="5303053"/>
            <a:ext cx="5537200" cy="780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6019E-3016-3139-539A-B46C415D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" y="1284776"/>
            <a:ext cx="5537201" cy="4890752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A5F50D-7271-36B5-2570-55DC2CFD98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197600" y="1404455"/>
            <a:ext cx="5679972" cy="1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99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224F9-A759-0734-2081-317BA34A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DBA0A-DE48-4F45-443F-20FDB20A9319}"/>
              </a:ext>
            </a:extLst>
          </p:cNvPr>
          <p:cNvSpPr txBox="1"/>
          <p:nvPr/>
        </p:nvSpPr>
        <p:spPr>
          <a:xfrm>
            <a:off x="0" y="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21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949353-1D68-7D1B-D779-A38FC177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D43DF-DAD3-1E8F-90CA-4885AD07D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406A8-4240-F7CD-5AE7-61BC3A65D4C6}"/>
              </a:ext>
            </a:extLst>
          </p:cNvPr>
          <p:cNvSpPr txBox="1"/>
          <p:nvPr/>
        </p:nvSpPr>
        <p:spPr>
          <a:xfrm>
            <a:off x="162962" y="88266"/>
            <a:ext cx="12294606" cy="51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Workflow</a:t>
            </a:r>
            <a:endParaRPr lang="en-US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2E24B5-1420-BC01-F0F8-6E037A2E98F4}"/>
              </a:ext>
            </a:extLst>
          </p:cNvPr>
          <p:cNvGrpSpPr/>
          <p:nvPr/>
        </p:nvGrpSpPr>
        <p:grpSpPr>
          <a:xfrm>
            <a:off x="162962" y="3775025"/>
            <a:ext cx="1600955" cy="1661310"/>
            <a:chOff x="570368" y="1803903"/>
            <a:chExt cx="3330167" cy="2940113"/>
          </a:xfrm>
        </p:grpSpPr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8A3BBF4A-E8A6-ADFB-8430-3EC3BD49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368" y="1803903"/>
              <a:ext cx="3330167" cy="29401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7D9170-E285-3E80-1EA1-8474CF3C4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3569" y="2755734"/>
              <a:ext cx="1853309" cy="86565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83C06F-2ED2-5A0C-D303-3BEACC20ACF9}"/>
              </a:ext>
            </a:extLst>
          </p:cNvPr>
          <p:cNvSpPr txBox="1"/>
          <p:nvPr/>
        </p:nvSpPr>
        <p:spPr>
          <a:xfrm>
            <a:off x="721635" y="1804364"/>
            <a:ext cx="1732985" cy="602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>
                <a:latin typeface="Montserrat" panose="00000500000000000000" pitchFamily="2" charset="0"/>
              </a:rPr>
              <a:t>Visit and understand the website structure for a state</a:t>
            </a:r>
          </a:p>
        </p:txBody>
      </p:sp>
      <p:pic>
        <p:nvPicPr>
          <p:cNvPr id="12" name="Graphic 11" descr="Clipboard Checked outline">
            <a:extLst>
              <a:ext uri="{FF2B5EF4-FFF2-40B4-BE49-F238E27FC236}">
                <a16:creationId xmlns:a16="http://schemas.microsoft.com/office/drawing/2014/main" id="{57EBB322-4A4B-7044-FE69-88A4FC7A7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7641" y="248776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9406CF-1987-47AD-B2BC-EC026094A590}"/>
              </a:ext>
            </a:extLst>
          </p:cNvPr>
          <p:cNvSpPr txBox="1"/>
          <p:nvPr/>
        </p:nvSpPr>
        <p:spPr>
          <a:xfrm>
            <a:off x="3489355" y="1804364"/>
            <a:ext cx="1732985" cy="602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100">
                <a:latin typeface="Montserrat" panose="00000500000000000000" pitchFamily="2" charset="0"/>
              </a:rPr>
              <a:t>Select the best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6F60C-E5A2-FE81-1BAB-14DFB1A02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720" y="563785"/>
            <a:ext cx="3143106" cy="27457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F6C6B-23D8-6B2F-BF45-9A2083A0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9" y="2355924"/>
            <a:ext cx="1178075" cy="11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623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49ABB-2A0F-7D63-F7F1-5C0E325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7B3DE4-08CB-0E9D-E9AD-44F559B54308}"/>
              </a:ext>
            </a:extLst>
          </p:cNvPr>
          <p:cNvSpPr/>
          <p:nvPr/>
        </p:nvSpPr>
        <p:spPr>
          <a:xfrm>
            <a:off x="2415941" y="1915427"/>
            <a:ext cx="3580598" cy="27335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3DDFAE-A3A3-6050-2652-74B120993AF6}"/>
              </a:ext>
            </a:extLst>
          </p:cNvPr>
          <p:cNvSpPr/>
          <p:nvPr/>
        </p:nvSpPr>
        <p:spPr>
          <a:xfrm>
            <a:off x="6968691" y="2002055"/>
            <a:ext cx="3898231" cy="26469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238716-F600-F051-DF2F-E90071BE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12" y="2271897"/>
            <a:ext cx="1735655" cy="11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73BF1-4DD4-678E-350A-862038005F76}"/>
              </a:ext>
            </a:extLst>
          </p:cNvPr>
          <p:cNvSpPr txBox="1"/>
          <p:nvPr/>
        </p:nvSpPr>
        <p:spPr>
          <a:xfrm>
            <a:off x="180474" y="438099"/>
            <a:ext cx="6097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/>
            </a:br>
            <a:r>
              <a:rPr lang="en-US"/>
              <a:t>1. Selenium Automation </a:t>
            </a:r>
            <a:br>
              <a:rPr lang="en-US"/>
            </a:br>
            <a:r>
              <a:rPr lang="en-US"/>
              <a:t>2. HTML parsing with </a:t>
            </a:r>
            <a:r>
              <a:rPr lang="en-US" err="1"/>
              <a:t>BeautifulSoup</a:t>
            </a:r>
            <a:endParaRPr lang="en-US"/>
          </a:p>
          <a:p>
            <a:pPr algn="l"/>
            <a:r>
              <a:rPr lang="en-US"/>
              <a:t>3. Direct  JSON/CSV downloads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6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2768-748C-0348-9690-B5D93EE9A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  <a:latin typeface="Montserrat" panose="00000500000000000000" pitchFamily="2" charset="0"/>
              </a:rPr>
              <a:t>Optimizing Legal review process of Healthcare Policy changes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50C84-36D8-444B-973B-F4A6C25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" panose="00000500000000000000" pitchFamily="2" charset="0"/>
              </a:rPr>
              <a:t>Legal IQ</a:t>
            </a:r>
          </a:p>
        </p:txBody>
      </p:sp>
    </p:spTree>
    <p:extLst>
      <p:ext uri="{BB962C8B-B14F-4D97-AF65-F5344CB8AC3E}">
        <p14:creationId xmlns:p14="http://schemas.microsoft.com/office/powerpoint/2010/main" val="34176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EC133-E94A-1EEA-9922-3498B095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99F6686-B83D-4414-A0FC-35F8B0878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31122"/>
              </p:ext>
            </p:extLst>
          </p:nvPr>
        </p:nvGraphicFramePr>
        <p:xfrm>
          <a:off x="313510" y="1623856"/>
          <a:ext cx="5540828" cy="361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E95F1A-33B7-035A-2509-B3D327B7F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444473"/>
              </p:ext>
            </p:extLst>
          </p:nvPr>
        </p:nvGraphicFramePr>
        <p:xfrm>
          <a:off x="6194426" y="1623857"/>
          <a:ext cx="5540375" cy="361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578E817-BDDB-1201-4059-D7B540F1BB68}"/>
              </a:ext>
            </a:extLst>
          </p:cNvPr>
          <p:cNvSpPr>
            <a:spLocks noGrp="1"/>
          </p:cNvSpPr>
          <p:nvPr/>
        </p:nvSpPr>
        <p:spPr>
          <a:xfrm>
            <a:off x="313510" y="50699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+mj-lt"/>
              </a:rPr>
              <a:t>Transforming Regulatory Monitoring: From Manual Processes to AI Automation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420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76FEC2-6AC0-5383-52C0-CCA5C37CF29D}"/>
              </a:ext>
            </a:extLst>
          </p:cNvPr>
          <p:cNvSpPr>
            <a:spLocks noGrp="1"/>
          </p:cNvSpPr>
          <p:nvPr/>
        </p:nvSpPr>
        <p:spPr>
          <a:xfrm>
            <a:off x="187314" y="112624"/>
            <a:ext cx="11277600" cy="424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+mj-lt"/>
              </a:rPr>
              <a:t>Project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81056C-2B0D-3188-320C-A707215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42692"/>
              </p:ext>
            </p:extLst>
          </p:nvPr>
        </p:nvGraphicFramePr>
        <p:xfrm>
          <a:off x="2303334" y="938991"/>
          <a:ext cx="75853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668">
                  <a:extLst>
                    <a:ext uri="{9D8B030D-6E8A-4147-A177-3AD203B41FA5}">
                      <a16:colId xmlns:a16="http://schemas.microsoft.com/office/drawing/2014/main" val="4131924603"/>
                    </a:ext>
                  </a:extLst>
                </a:gridCol>
                <a:gridCol w="3641664">
                  <a:extLst>
                    <a:ext uri="{9D8B030D-6E8A-4147-A177-3AD203B41FA5}">
                      <a16:colId xmlns:a16="http://schemas.microsoft.com/office/drawing/2014/main" val="338088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6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Krista Baisch; Ashley Harms; Jessica Joseph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Users, Legal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0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Janardhan Kuruva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0"/>
                        </a:rPr>
                        <a:t>Lead Analyst (Intern), 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7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Pranay Neema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Lead and PM, 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0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Montserrat" panose="00000500000000000000" pitchFamily="2" charset="0"/>
                        </a:rPr>
                        <a:t>Jonathan Edwards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0"/>
                        </a:rPr>
                        <a:t>VP, OI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97812"/>
                  </a:ext>
                </a:extLst>
              </a:tr>
            </a:tbl>
          </a:graphicData>
        </a:graphic>
      </p:graphicFrame>
      <p:sp>
        <p:nvSpPr>
          <p:cNvPr id="6" name="Arrow: Chevron 5">
            <a:extLst>
              <a:ext uri="{FF2B5EF4-FFF2-40B4-BE49-F238E27FC236}">
                <a16:creationId xmlns:a16="http://schemas.microsoft.com/office/drawing/2014/main" id="{ACE3D9C8-4BB7-E302-259F-50A6547039A6}"/>
              </a:ext>
            </a:extLst>
          </p:cNvPr>
          <p:cNvSpPr/>
          <p:nvPr/>
        </p:nvSpPr>
        <p:spPr>
          <a:xfrm>
            <a:off x="2686669" y="4266974"/>
            <a:ext cx="2203704" cy="58574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2C7F3E4-C413-84B4-6A5E-B30CCA485344}"/>
              </a:ext>
            </a:extLst>
          </p:cNvPr>
          <p:cNvSpPr/>
          <p:nvPr/>
        </p:nvSpPr>
        <p:spPr>
          <a:xfrm>
            <a:off x="4713589" y="4266973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2F534C6B-B5B7-2DE0-FBD7-D046FBD1F703}"/>
              </a:ext>
            </a:extLst>
          </p:cNvPr>
          <p:cNvSpPr/>
          <p:nvPr/>
        </p:nvSpPr>
        <p:spPr>
          <a:xfrm>
            <a:off x="6740509" y="4266973"/>
            <a:ext cx="2203704" cy="58574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6DB57D-C858-C01C-4052-533FE9FC7F44}"/>
              </a:ext>
            </a:extLst>
          </p:cNvPr>
          <p:cNvSpPr/>
          <p:nvPr/>
        </p:nvSpPr>
        <p:spPr>
          <a:xfrm>
            <a:off x="3330997" y="4102322"/>
            <a:ext cx="915048" cy="9150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</a:rPr>
              <a:t>P-I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B6C59E-4FB8-2AC8-2B51-D7808FC6AD3F}"/>
              </a:ext>
            </a:extLst>
          </p:cNvPr>
          <p:cNvSpPr/>
          <p:nvPr/>
        </p:nvSpPr>
        <p:spPr>
          <a:xfrm>
            <a:off x="5269525" y="4102322"/>
            <a:ext cx="915048" cy="915048"/>
          </a:xfrm>
          <a:prstGeom prst="ellipse">
            <a:avLst/>
          </a:prstGeom>
          <a:solidFill>
            <a:srgbClr val="BAA5E4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P-II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61E8F8-3DE8-0D32-EC53-A847AE65DF74}"/>
              </a:ext>
            </a:extLst>
          </p:cNvPr>
          <p:cNvSpPr/>
          <p:nvPr/>
        </p:nvSpPr>
        <p:spPr>
          <a:xfrm>
            <a:off x="7483249" y="4133922"/>
            <a:ext cx="915048" cy="91504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Montserrat" panose="00000500000000000000" pitchFamily="2" charset="0"/>
              </a:rPr>
              <a:t>P-III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89C48-5AA7-EC52-54CA-CA7F1B9A72CA}"/>
              </a:ext>
            </a:extLst>
          </p:cNvPr>
          <p:cNvSpPr txBox="1"/>
          <p:nvPr/>
        </p:nvSpPr>
        <p:spPr>
          <a:xfrm>
            <a:off x="187314" y="3412987"/>
            <a:ext cx="6097656" cy="4247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Phases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1A581-A0C2-F21E-5738-6BE43CF62A22}"/>
              </a:ext>
            </a:extLst>
          </p:cNvPr>
          <p:cNvSpPr txBox="1"/>
          <p:nvPr/>
        </p:nvSpPr>
        <p:spPr>
          <a:xfrm>
            <a:off x="2660111" y="5048970"/>
            <a:ext cx="2053477" cy="585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Automate Data Collection (Web Crawling): 51 states + CMS + OIG legislative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E92F-9311-9EF6-9141-CD9F2042C2C8}"/>
              </a:ext>
            </a:extLst>
          </p:cNvPr>
          <p:cNvSpPr txBox="1"/>
          <p:nvPr/>
        </p:nvSpPr>
        <p:spPr>
          <a:xfrm>
            <a:off x="4830824" y="5048971"/>
            <a:ext cx="2053477" cy="534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Deploy the solution in production to run it every month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82194-8C07-5B30-5E72-C89FBCAC7F19}"/>
              </a:ext>
            </a:extLst>
          </p:cNvPr>
          <p:cNvSpPr txBox="1"/>
          <p:nvPr/>
        </p:nvSpPr>
        <p:spPr>
          <a:xfrm>
            <a:off x="7003578" y="5048970"/>
            <a:ext cx="2172754" cy="104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/>
              <a:t>AI/ML solution: </a:t>
            </a:r>
            <a:br>
              <a:rPr lang="en-US"/>
            </a:br>
            <a:r>
              <a:rPr lang="en-US"/>
              <a:t>- determining impact on the Cotiviti solutions </a:t>
            </a:r>
            <a:br>
              <a:rPr lang="en-US"/>
            </a:br>
            <a:r>
              <a:rPr lang="en-US"/>
              <a:t>- generate impact insights </a:t>
            </a:r>
            <a:br>
              <a:rPr lang="en-US"/>
            </a:br>
            <a:r>
              <a:rPr lang="en-US"/>
              <a:t>- chatbot to quickly search the insights</a:t>
            </a: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0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E649900-3CAE-671A-A3FC-D035A52E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94" y="537449"/>
            <a:ext cx="11274552" cy="780769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Montserrat" panose="00000500000000000000" pitchFamily="2" charset="0"/>
              </a:rPr>
              <a:t>Direct  JSON/CSV downloads - Maryland</a:t>
            </a:r>
            <a:br>
              <a:rPr lang="en-US" sz="2400">
                <a:solidFill>
                  <a:schemeClr val="accent2"/>
                </a:solidFill>
                <a:latin typeface="Montserrat" panose="00000500000000000000" pitchFamily="2" charset="0"/>
              </a:rPr>
            </a:br>
            <a:br>
              <a:rPr lang="en-US" sz="2400">
                <a:solidFill>
                  <a:schemeClr val="accent2"/>
                </a:solidFill>
                <a:latin typeface="Montserrat" panose="00000500000000000000" pitchFamily="2" charset="0"/>
              </a:rPr>
            </a:br>
            <a:endParaRPr lang="en-US" sz="240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58264-005F-C955-9570-1B385C97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532981"/>
            <a:ext cx="484909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C64C03-9EC0-4B7E-8FE4-24DBF62E63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29E9AF-9DAF-8D8C-E796-826D3B47F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/>
          <a:p>
            <a:endParaRPr lang="en-US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2E241D8C-295A-ADAB-BD22-BF1264A016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61686" y="1520792"/>
            <a:ext cx="5739711" cy="1209715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ED951F76-693B-900E-9BF2-47FF21FBB8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166772" y="2933081"/>
            <a:ext cx="5766008" cy="1387674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DD0970E-15AA-E6E2-3941-B2D799A4A56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6161687" y="4487801"/>
            <a:ext cx="5771093" cy="1687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5A5FB-C86C-F00B-4ACD-68D95A2BF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" y="1302282"/>
            <a:ext cx="5537200" cy="489482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EFFF4B1-8567-B818-7C97-57EAD18BC00A}"/>
              </a:ext>
            </a:extLst>
          </p:cNvPr>
          <p:cNvSpPr/>
          <p:nvPr/>
        </p:nvSpPr>
        <p:spPr>
          <a:xfrm>
            <a:off x="4417996" y="4851133"/>
            <a:ext cx="1576402" cy="78076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4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D60EA6-1E9E-C470-C706-AAD63EA2C97A}"/>
              </a:ext>
            </a:extLst>
          </p:cNvPr>
          <p:cNvSpPr txBox="1"/>
          <p:nvPr/>
        </p:nvSpPr>
        <p:spPr>
          <a:xfrm>
            <a:off x="2045369" y="411407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accent2"/>
                </a:solidFill>
                <a:latin typeface="Montserrat" panose="00000500000000000000" pitchFamily="2" charset="0"/>
                <a:ea typeface="+mj-ea"/>
                <a:cs typeface="+mj-cs"/>
              </a:rPr>
              <a:t>S</a:t>
            </a:r>
            <a:r>
              <a:rPr lang="en-US" sz="2800" kern="1200">
                <a:solidFill>
                  <a:schemeClr val="accent2"/>
                </a:solidFill>
                <a:latin typeface="Montserrat" panose="00000500000000000000" pitchFamily="2" charset="0"/>
                <a:ea typeface="+mj-ea"/>
                <a:cs typeface="+mj-cs"/>
              </a:rPr>
              <a:t>elenium  Automation Approach - California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AB990-B995-384B-5723-2A9EB76B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532981"/>
            <a:ext cx="484909" cy="2743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8BC64C03-9EC0-4B7E-8FE4-24DBF62E63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B02816-E303-035B-32E1-2BCFC5285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B02816-E303-035B-32E1-2BCFC5285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BDC0F-1A25-FDC5-827F-DDD118A9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69" b="-3"/>
          <a:stretch>
            <a:fillRect/>
          </a:stretch>
        </p:blipFill>
        <p:spPr>
          <a:xfrm>
            <a:off x="6197602" y="1284790"/>
            <a:ext cx="5537200" cy="2352771"/>
          </a:xfrm>
          <a:prstGeom prst="rect">
            <a:avLst/>
          </a:prstGeom>
          <a:noFill/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D1DF63E-4AD5-EE35-7309-D7957BDCB4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C199E8A-7091-F6B1-9AEE-18FB062C597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197600" y="3822759"/>
            <a:ext cx="5534152" cy="2352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E54D42-14C0-44BE-532A-6E54F6BA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" y="1284775"/>
            <a:ext cx="5537201" cy="48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9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heme/theme1.xml><?xml version="1.0" encoding="utf-8"?>
<a:theme xmlns:a="http://schemas.openxmlformats.org/drawingml/2006/main" name="PPT Template - Cotiviti Corporate">
  <a:themeElements>
    <a:clrScheme name="Cotiviti 2025">
      <a:dk1>
        <a:srgbClr val="000000"/>
      </a:dk1>
      <a:lt1>
        <a:srgbClr val="FFFFFF"/>
      </a:lt1>
      <a:dk2>
        <a:srgbClr val="FF8600"/>
      </a:dk2>
      <a:lt2>
        <a:srgbClr val="94D648"/>
      </a:lt2>
      <a:accent1>
        <a:srgbClr val="30006F"/>
      </a:accent1>
      <a:accent2>
        <a:srgbClr val="9579D3"/>
      </a:accent2>
      <a:accent3>
        <a:srgbClr val="EC008C"/>
      </a:accent3>
      <a:accent4>
        <a:srgbClr val="00B1F5"/>
      </a:accent4>
      <a:accent5>
        <a:srgbClr val="ECE700"/>
      </a:accent5>
      <a:accent6>
        <a:srgbClr val="00D3CB"/>
      </a:accent6>
      <a:hlink>
        <a:srgbClr val="9579D3"/>
      </a:hlink>
      <a:folHlink>
        <a:srgbClr val="9578D3"/>
      </a:folHlink>
    </a:clrScheme>
    <a:fontScheme name="Cotiviti 202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Template2025" id="{7ECD081A-B5A8-7947-9DE3-CF83796D7EC5}" vid="{E48CC56D-70E2-5D46-AB0F-0D80E894D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93685d-c8ff-466b-ac8b-e5f4ec489695">
      <Terms xmlns="http://schemas.microsoft.com/office/infopath/2007/PartnerControls"/>
    </lcf76f155ced4ddcb4097134ff3c332f>
    <TaxCatchAll xmlns="768f84be-2937-4f54-8049-83c4d941f1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D6CE3D13E6C4FA786C6037481A13F" ma:contentTypeVersion="14" ma:contentTypeDescription="Create a new document." ma:contentTypeScope="" ma:versionID="10dd217d50c29664b0152e7dddd72ee6">
  <xsd:schema xmlns:xsd="http://www.w3.org/2001/XMLSchema" xmlns:xs="http://www.w3.org/2001/XMLSchema" xmlns:p="http://schemas.microsoft.com/office/2006/metadata/properties" xmlns:ns2="768f84be-2937-4f54-8049-83c4d941f153" xmlns:ns3="0f93685d-c8ff-466b-ac8b-e5f4ec489695" targetNamespace="http://schemas.microsoft.com/office/2006/metadata/properties" ma:root="true" ma:fieldsID="89c3278067252e027d1e4cef9f6faa1c" ns2:_="" ns3:_="">
    <xsd:import namespace="768f84be-2937-4f54-8049-83c4d941f153"/>
    <xsd:import namespace="0f93685d-c8ff-466b-ac8b-e5f4ec4896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f84be-2937-4f54-8049-83c4d941f1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8c438ca-409b-496c-9fe7-646d9655597c}" ma:internalName="TaxCatchAll" ma:showField="CatchAllData" ma:web="768f84be-2937-4f54-8049-83c4d941f1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3685d-c8ff-466b-ac8b-e5f4ec489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BE0162-B3B5-4B02-9B39-8239381A7630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768f84be-2937-4f54-8049-83c4d941f15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f93685d-c8ff-466b-ac8b-e5f4ec48969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57FCF8-AFA9-445C-AC6B-56F945EA5234}">
  <ds:schemaRefs>
    <ds:schemaRef ds:uri="0f93685d-c8ff-466b-ac8b-e5f4ec489695"/>
    <ds:schemaRef ds:uri="768f84be-2937-4f54-8049-83c4d941f1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680316a-5e9e-4cc5-a52e-9ee89ee8c404}" enabled="0" method="" siteId="{7680316a-5e9e-4cc5-a52e-9ee89ee8c40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5303</TotalTime>
  <Words>2245</Words>
  <Application>Microsoft Office PowerPoint</Application>
  <PresentationFormat>Widescreen</PresentationFormat>
  <Paragraphs>606</Paragraphs>
  <Slides>44</Slides>
  <Notes>15</Notes>
  <HiddenSlides>11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Montserrat SemiBold</vt:lpstr>
      <vt:lpstr>Montserrat</vt:lpstr>
      <vt:lpstr>Nunito Sans</vt:lpstr>
      <vt:lpstr>Montserrat Light</vt:lpstr>
      <vt:lpstr>Wingdings</vt:lpstr>
      <vt:lpstr>Courier New</vt:lpstr>
      <vt:lpstr>Arial</vt:lpstr>
      <vt:lpstr>Montserrat Medium</vt:lpstr>
      <vt:lpstr>PPT Template - Cotiviti Corporate</vt:lpstr>
      <vt:lpstr>think-cell Slide</vt:lpstr>
      <vt:lpstr>PowerPoint Presentation</vt:lpstr>
      <vt:lpstr>Agenda</vt:lpstr>
      <vt:lpstr>PowerPoint Presentation</vt:lpstr>
      <vt:lpstr>PowerPoint Presentation</vt:lpstr>
      <vt:lpstr>Legal IQ</vt:lpstr>
      <vt:lpstr>PowerPoint Presentation</vt:lpstr>
      <vt:lpstr>PowerPoint Presentation</vt:lpstr>
      <vt:lpstr>Direct  JSON/CSV downloads - Maryland  </vt:lpstr>
      <vt:lpstr>PowerPoint Presentation</vt:lpstr>
      <vt:lpstr>PowerPoint Presentation</vt:lpstr>
      <vt:lpstr>PowerPoint Presentation</vt:lpstr>
      <vt:lpstr>PowerPoint Presentation</vt:lpstr>
      <vt:lpstr>Out of Sequence (OOS)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HCSC – CVP</vt:lpstr>
      <vt:lpstr>PowerPoint Presentation</vt:lpstr>
      <vt:lpstr>PowerPoint Presentation</vt:lpstr>
      <vt:lpstr>PowerPoint Presentation</vt:lpstr>
      <vt:lpstr>All PPM Clients RVA - ICMS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Parsing - Florida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Kuruva, Janardhan</dc:creator>
  <cp:keywords/>
  <dc:description/>
  <cp:lastModifiedBy>Kabadi, Pooja</cp:lastModifiedBy>
  <cp:revision>2</cp:revision>
  <cp:lastPrinted>2021-12-14T17:29:48Z</cp:lastPrinted>
  <dcterms:created xsi:type="dcterms:W3CDTF">2025-07-06T23:22:21Z</dcterms:created>
  <dcterms:modified xsi:type="dcterms:W3CDTF">2025-10-31T04:14:12Z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0x0101007F4D6CE3D13E6C4FA786C6037481A13F</vt:lpwstr>
  </property>
  <property fmtid="{D5CDD505-2E9C-101B-9397-08002B2CF9AE}" pid="3" name="MediaServiceImageTags">
    <vt:lpwstr/>
  </property>
</Properties>
</file>